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62" r:id="rId3"/>
    <p:sldId id="431" r:id="rId4"/>
    <p:sldId id="361" r:id="rId5"/>
    <p:sldId id="433" r:id="rId6"/>
    <p:sldId id="435" r:id="rId7"/>
    <p:sldId id="399" r:id="rId8"/>
    <p:sldId id="400" r:id="rId9"/>
    <p:sldId id="421" r:id="rId10"/>
    <p:sldId id="423" r:id="rId11"/>
    <p:sldId id="401" r:id="rId12"/>
    <p:sldId id="292" r:id="rId13"/>
    <p:sldId id="432" r:id="rId14"/>
    <p:sldId id="425" r:id="rId15"/>
    <p:sldId id="436" r:id="rId16"/>
    <p:sldId id="414" r:id="rId17"/>
    <p:sldId id="407" r:id="rId18"/>
  </p:sldIdLst>
  <p:sldSz cx="9144000" cy="6858000" type="screen4x3"/>
  <p:notesSz cx="7077075" cy="90519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6600"/>
    <a:srgbClr val="CCFF99"/>
    <a:srgbClr val="7345C7"/>
    <a:srgbClr val="E4FFC9"/>
    <a:srgbClr val="FF7C80"/>
    <a:srgbClr val="92D050"/>
    <a:srgbClr val="FFFFFF"/>
    <a:srgbClr val="E0ED65"/>
    <a:srgbClr val="E2ECEE"/>
    <a:srgbClr val="FDEADA"/>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2753" autoAdjust="0"/>
    <p:restoredTop sz="76854" autoAdjust="0"/>
  </p:normalViewPr>
  <p:slideViewPr>
    <p:cSldViewPr snapToGrid="0" showGuides="1">
      <p:cViewPr>
        <p:scale>
          <a:sx n="75" d="100"/>
          <a:sy n="75" d="100"/>
        </p:scale>
        <p:origin x="-660" y="-52"/>
      </p:cViewPr>
      <p:guideLst>
        <p:guide orient="horz" pos="1865"/>
        <p:guide orient="horz" pos="2999"/>
        <p:guide orient="horz" pos="1589"/>
        <p:guide orient="horz" pos="2905"/>
        <p:guide orient="horz" pos="3009"/>
        <p:guide orient="horz" pos="2313"/>
        <p:guide pos="2324"/>
        <p:guide/>
        <p:guide pos="2016"/>
        <p:guide pos="674"/>
        <p:guide pos="4545"/>
      </p:guideLst>
    </p:cSldViewPr>
  </p:slideViewPr>
  <p:outlineViewPr>
    <p:cViewPr>
      <p:scale>
        <a:sx n="33" d="100"/>
        <a:sy n="33" d="100"/>
      </p:scale>
      <p:origin x="0" y="11619"/>
    </p:cViewPr>
  </p:outlineViewPr>
  <p:notesTextViewPr>
    <p:cViewPr>
      <p:scale>
        <a:sx n="100" d="100"/>
        <a:sy n="100" d="100"/>
      </p:scale>
      <p:origin x="0" y="0"/>
    </p:cViewPr>
  </p:notesTextViewPr>
  <p:sorterViewPr>
    <p:cViewPr varScale="1">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40" cy="451998"/>
          </a:xfrm>
          <a:prstGeom prst="rect">
            <a:avLst/>
          </a:prstGeom>
        </p:spPr>
        <p:txBody>
          <a:bodyPr vert="horz" lIns="87172" tIns="43586" rIns="87172" bIns="43586" rtlCol="0"/>
          <a:lstStyle>
            <a:lvl1pPr algn="l">
              <a:defRPr sz="1100"/>
            </a:lvl1pPr>
          </a:lstStyle>
          <a:p>
            <a:endParaRPr lang="en-US"/>
          </a:p>
        </p:txBody>
      </p:sp>
      <p:sp>
        <p:nvSpPr>
          <p:cNvPr id="3" name="Date Placeholder 2"/>
          <p:cNvSpPr>
            <a:spLocks noGrp="1"/>
          </p:cNvSpPr>
          <p:nvPr>
            <p:ph type="dt" sz="quarter" idx="1"/>
          </p:nvPr>
        </p:nvSpPr>
        <p:spPr>
          <a:xfrm>
            <a:off x="4008500" y="0"/>
            <a:ext cx="3067040" cy="451998"/>
          </a:xfrm>
          <a:prstGeom prst="rect">
            <a:avLst/>
          </a:prstGeom>
        </p:spPr>
        <p:txBody>
          <a:bodyPr vert="horz" lIns="87172" tIns="43586" rIns="87172" bIns="43586" rtlCol="0"/>
          <a:lstStyle>
            <a:lvl1pPr algn="r">
              <a:defRPr sz="1100"/>
            </a:lvl1pPr>
          </a:lstStyle>
          <a:p>
            <a:fld id="{EA0AB4F4-DC06-4C56-9903-A37BAD7F5659}" type="datetimeFigureOut">
              <a:rPr lang="en-US" smtClean="0"/>
              <a:pPr/>
              <a:t>3/20/2016</a:t>
            </a:fld>
            <a:endParaRPr lang="en-US"/>
          </a:p>
        </p:txBody>
      </p:sp>
      <p:sp>
        <p:nvSpPr>
          <p:cNvPr id="4" name="Footer Placeholder 3"/>
          <p:cNvSpPr>
            <a:spLocks noGrp="1"/>
          </p:cNvSpPr>
          <p:nvPr>
            <p:ph type="ftr" sz="quarter" idx="2"/>
          </p:nvPr>
        </p:nvSpPr>
        <p:spPr>
          <a:xfrm>
            <a:off x="0" y="8598431"/>
            <a:ext cx="3067040" cy="451998"/>
          </a:xfrm>
          <a:prstGeom prst="rect">
            <a:avLst/>
          </a:prstGeom>
        </p:spPr>
        <p:txBody>
          <a:bodyPr vert="horz" lIns="87172" tIns="43586" rIns="87172" bIns="43586" rtlCol="0" anchor="b"/>
          <a:lstStyle>
            <a:lvl1pPr algn="l">
              <a:defRPr sz="1100"/>
            </a:lvl1pPr>
          </a:lstStyle>
          <a:p>
            <a:endParaRPr lang="en-US"/>
          </a:p>
        </p:txBody>
      </p:sp>
      <p:sp>
        <p:nvSpPr>
          <p:cNvPr id="5" name="Slide Number Placeholder 4"/>
          <p:cNvSpPr>
            <a:spLocks noGrp="1"/>
          </p:cNvSpPr>
          <p:nvPr>
            <p:ph type="sldNum" sz="quarter" idx="3"/>
          </p:nvPr>
        </p:nvSpPr>
        <p:spPr>
          <a:xfrm>
            <a:off x="4008500" y="8598431"/>
            <a:ext cx="3067040" cy="451998"/>
          </a:xfrm>
          <a:prstGeom prst="rect">
            <a:avLst/>
          </a:prstGeom>
        </p:spPr>
        <p:txBody>
          <a:bodyPr vert="horz" lIns="87172" tIns="43586" rIns="87172" bIns="43586" rtlCol="0" anchor="b"/>
          <a:lstStyle>
            <a:lvl1pPr algn="r">
              <a:defRPr sz="1100"/>
            </a:lvl1pPr>
          </a:lstStyle>
          <a:p>
            <a:fld id="{2ABD23BE-4C1F-48F6-9AC3-3CCA7731BDD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40" cy="451998"/>
          </a:xfrm>
          <a:prstGeom prst="rect">
            <a:avLst/>
          </a:prstGeom>
        </p:spPr>
        <p:txBody>
          <a:bodyPr vert="horz" lIns="92150" tIns="46076" rIns="92150" bIns="46076"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4008500" y="0"/>
            <a:ext cx="3067040" cy="451998"/>
          </a:xfrm>
          <a:prstGeom prst="rect">
            <a:avLst/>
          </a:prstGeom>
        </p:spPr>
        <p:txBody>
          <a:bodyPr vert="horz" lIns="92150" tIns="46076" rIns="92150" bIns="46076" rtlCol="0"/>
          <a:lstStyle>
            <a:lvl1pPr algn="r" fontAlgn="auto">
              <a:spcBef>
                <a:spcPts val="0"/>
              </a:spcBef>
              <a:spcAft>
                <a:spcPts val="0"/>
              </a:spcAft>
              <a:defRPr sz="1200">
                <a:latin typeface="+mn-lt"/>
                <a:cs typeface="+mn-cs"/>
              </a:defRPr>
            </a:lvl1pPr>
          </a:lstStyle>
          <a:p>
            <a:pPr>
              <a:defRPr/>
            </a:pPr>
            <a:fld id="{54BB5DCE-AD12-437A-8D7B-E95D3D089D14}" type="datetimeFigureOut">
              <a:rPr lang="en-US"/>
              <a:pPr>
                <a:defRPr/>
              </a:pPr>
              <a:t>3/20/2016</a:t>
            </a:fld>
            <a:endParaRPr lang="en-US"/>
          </a:p>
        </p:txBody>
      </p:sp>
      <p:sp>
        <p:nvSpPr>
          <p:cNvPr id="4" name="Slide Image Placeholder 3"/>
          <p:cNvSpPr>
            <a:spLocks noGrp="1" noRot="1" noChangeAspect="1"/>
          </p:cNvSpPr>
          <p:nvPr>
            <p:ph type="sldImg" idx="2"/>
          </p:nvPr>
        </p:nvSpPr>
        <p:spPr>
          <a:xfrm>
            <a:off x="1276350" y="679450"/>
            <a:ext cx="4524375" cy="3394075"/>
          </a:xfrm>
          <a:prstGeom prst="rect">
            <a:avLst/>
          </a:prstGeom>
          <a:noFill/>
          <a:ln w="12700">
            <a:solidFill>
              <a:prstClr val="black"/>
            </a:solidFill>
          </a:ln>
        </p:spPr>
        <p:txBody>
          <a:bodyPr vert="horz" lIns="92150" tIns="46076" rIns="92150" bIns="46076" rtlCol="0" anchor="ctr"/>
          <a:lstStyle/>
          <a:p>
            <a:pPr lvl="0"/>
            <a:endParaRPr lang="en-US" noProof="0"/>
          </a:p>
        </p:txBody>
      </p:sp>
      <p:sp>
        <p:nvSpPr>
          <p:cNvPr id="5" name="Notes Placeholder 4"/>
          <p:cNvSpPr>
            <a:spLocks noGrp="1"/>
          </p:cNvSpPr>
          <p:nvPr>
            <p:ph type="body" sz="quarter" idx="3"/>
          </p:nvPr>
        </p:nvSpPr>
        <p:spPr>
          <a:xfrm>
            <a:off x="708015" y="4299965"/>
            <a:ext cx="5661046" cy="4072468"/>
          </a:xfrm>
          <a:prstGeom prst="rect">
            <a:avLst/>
          </a:prstGeom>
        </p:spPr>
        <p:txBody>
          <a:bodyPr vert="horz" lIns="92150" tIns="46076" rIns="92150" bIns="46076"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598431"/>
            <a:ext cx="3067040" cy="451998"/>
          </a:xfrm>
          <a:prstGeom prst="rect">
            <a:avLst/>
          </a:prstGeom>
        </p:spPr>
        <p:txBody>
          <a:bodyPr vert="horz" lIns="92150" tIns="46076" rIns="92150" bIns="46076"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08500" y="8598431"/>
            <a:ext cx="3067040" cy="451998"/>
          </a:xfrm>
          <a:prstGeom prst="rect">
            <a:avLst/>
          </a:prstGeom>
        </p:spPr>
        <p:txBody>
          <a:bodyPr vert="horz" lIns="92150" tIns="46076" rIns="92150" bIns="46076" rtlCol="0" anchor="b"/>
          <a:lstStyle>
            <a:lvl1pPr algn="r" fontAlgn="auto">
              <a:spcBef>
                <a:spcPts val="0"/>
              </a:spcBef>
              <a:spcAft>
                <a:spcPts val="0"/>
              </a:spcAft>
              <a:defRPr sz="1200">
                <a:latin typeface="+mn-lt"/>
                <a:cs typeface="+mn-cs"/>
              </a:defRPr>
            </a:lvl1pPr>
          </a:lstStyle>
          <a:p>
            <a:pPr>
              <a:defRPr/>
            </a:pPr>
            <a:fld id="{CC2CF046-5204-46A3-BAB4-C10E62BE1D4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Disclosures – DNA-VIEW</a:t>
            </a:r>
            <a:r>
              <a:rPr lang="en-US" baseline="0" dirty="0" smtClean="0"/>
              <a:t> is the name of my software and (informally) of my business.</a:t>
            </a:r>
          </a:p>
          <a:p>
            <a:r>
              <a:rPr lang="en-US" baseline="0" dirty="0" smtClean="0"/>
              <a:t>Mixture Solution is a part of it that will get some brief mention in this generally academic talk.</a:t>
            </a:r>
          </a:p>
          <a:p>
            <a:r>
              <a:rPr lang="en-US" baseline="0" dirty="0" smtClean="0"/>
              <a:t>To discuss it later this week though here’s my phone #, I’ll expect to demo at Bode booth 1 &amp; 3pm today; official release of the Windows version is in March.</a:t>
            </a:r>
          </a:p>
          <a:p>
            <a:r>
              <a:rPr lang="en-US" baseline="0" dirty="0" smtClean="0"/>
              <a:t>In accord with the AAFS request, in case I happen to refer to competing programs </a:t>
            </a:r>
            <a:r>
              <a:rPr lang="en-US" baseline="0" dirty="0" err="1" smtClean="0"/>
              <a:t>STRmix</a:t>
            </a:r>
            <a:r>
              <a:rPr lang="en-US" baseline="0" dirty="0" smtClean="0"/>
              <a:t>/</a:t>
            </a:r>
            <a:r>
              <a:rPr lang="en-US" baseline="0" dirty="0" err="1" smtClean="0"/>
              <a:t>TrueAllele</a:t>
            </a:r>
            <a:r>
              <a:rPr lang="en-US" baseline="0" dirty="0" smtClean="0"/>
              <a:t> I should let you know that I have no stake.</a:t>
            </a:r>
            <a:endParaRPr lang="en-US" dirty="0" smtClean="0"/>
          </a:p>
        </p:txBody>
      </p:sp>
      <p:sp>
        <p:nvSpPr>
          <p:cNvPr id="4" name="Slide Number Placeholder 3"/>
          <p:cNvSpPr>
            <a:spLocks noGrp="1"/>
          </p:cNvSpPr>
          <p:nvPr>
            <p:ph type="sldNum" sz="quarter" idx="5"/>
          </p:nvPr>
        </p:nvSpPr>
        <p:spPr/>
        <p:txBody>
          <a:bodyPr/>
          <a:lstStyle/>
          <a:p>
            <a:pPr>
              <a:defRPr/>
            </a:pPr>
            <a:fld id="{5D95ACCF-7203-4695-9C96-0972C64291B7}"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“Expert” advice: Start by determining the number of contributors!</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Simple</a:t>
            </a:r>
            <a:r>
              <a:rPr lang="en-US" baseline="0" dirty="0" smtClean="0"/>
              <a:t> stain: Trick to avoid </a:t>
            </a:r>
            <a:r>
              <a:rPr lang="en-US" baseline="0" dirty="0" err="1" smtClean="0"/>
              <a:t>mis</a:t>
            </a:r>
            <a:r>
              <a:rPr lang="en-US" baseline="0" dirty="0" smtClean="0"/>
              <a:t>-interpreting a heterozygote with dropout as a homozygote.</a:t>
            </a:r>
          </a:p>
          <a:p>
            <a:endParaRPr lang="en-US" baseline="0" dirty="0" smtClean="0"/>
          </a:p>
          <a:p>
            <a:r>
              <a:rPr lang="en-US" baseline="0" dirty="0" smtClean="0"/>
              <a:t>Mixture: Never made sense. E.g. SWGDAM et al 3-tiered mixture game solves nothing vis-à-vis the original bad boy</a:t>
            </a:r>
          </a:p>
          <a:p>
            <a:endParaRPr lang="en-US" baseline="0" dirty="0" smtClean="0"/>
          </a:p>
          <a:p>
            <a:r>
              <a:rPr lang="en-US" baseline="0" dirty="0" smtClean="0"/>
              <a:t>Solution? Instead of stochastic threshold for simple stain, 1-person mixture analysis </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New</a:t>
            </a:r>
            <a:r>
              <a:rPr lang="en-US" baseline="0" dirty="0" smtClean="0"/>
              <a:t> age of mixtures &gt;&gt; hypotheses (both which references &amp; how many unknowns) may be not obvious.</a:t>
            </a:r>
          </a:p>
          <a:p>
            <a:r>
              <a:rPr lang="en-US" baseline="0" dirty="0" smtClean="0"/>
              <a:t>New need is to explore as well as analyze.</a:t>
            </a:r>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Contrarian</a:t>
            </a:r>
            <a:r>
              <a:rPr lang="en-US" baseline="0" dirty="0" smtClean="0"/>
              <a:t> theme</a:t>
            </a:r>
          </a:p>
          <a:p>
            <a:endParaRPr lang="en-US" baseline="0" dirty="0" smtClean="0"/>
          </a:p>
          <a:p>
            <a:r>
              <a:rPr lang="en-US" baseline="0" dirty="0" smtClean="0"/>
              <a:t>Contrarian theses are always seductive. Let me know if I go overboard; I’ll try not to.</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 – timeless</a:t>
            </a:r>
          </a:p>
          <a:p>
            <a:r>
              <a:rPr lang="en-US" dirty="0" smtClean="0"/>
              <a:t>Exclusion – confusion (re “Property</a:t>
            </a:r>
            <a:r>
              <a:rPr lang="en-US" baseline="0" dirty="0" smtClean="0"/>
              <a:t> of evidence” </a:t>
            </a:r>
            <a:r>
              <a:rPr lang="en-US" baseline="0" dirty="0" err="1" smtClean="0"/>
              <a:t>vs</a:t>
            </a:r>
            <a:r>
              <a:rPr lang="en-US" baseline="0" dirty="0" smtClean="0"/>
              <a:t> “decision by analyst” – </a:t>
            </a:r>
          </a:p>
          <a:p>
            <a:r>
              <a:rPr lang="en-US" baseline="0" dirty="0" smtClean="0"/>
              <a:t>	&amp; what decision: “Free to go, come by for dinner”, or some term of art?)</a:t>
            </a:r>
          </a:p>
          <a:p>
            <a:r>
              <a:rPr lang="en-US" baseline="0" dirty="0" smtClean="0"/>
              <a:t># contributors – Arbitrary but with a minimum. The stuff about “contributors” is my best material.</a:t>
            </a:r>
          </a:p>
          <a:p>
            <a:r>
              <a:rPr lang="en-US" baseline="0" dirty="0" smtClean="0"/>
              <a:t>Stochastic threshold bad idea since forever. 1-person mixture is the ticket.</a:t>
            </a:r>
          </a:p>
          <a:p>
            <a:r>
              <a:rPr lang="en-US" baseline="0" dirty="0" smtClean="0"/>
              <a:t>Speed &amp; MCMC – probably another talk</a:t>
            </a:r>
          </a:p>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“Exclude” undefined: In the plain English</a:t>
            </a:r>
            <a:r>
              <a:rPr lang="en-US" baseline="0" dirty="0" smtClean="0"/>
              <a:t> sense that “We can exclude the possibility that J’s DNA is part of this”, we can virtually never exclude him as a </a:t>
            </a:r>
            <a:r>
              <a:rPr lang="en-US" i="1" baseline="0" dirty="0" smtClean="0"/>
              <a:t>scant</a:t>
            </a:r>
            <a:r>
              <a:rPr lang="en-US" baseline="0" dirty="0" smtClean="0"/>
              <a:t> contributor. We can redefine “exclude” to mean “exclude as a copious contributor” but that’s – literally – shifty, i.e. misleading and dishonest because normally not judicially relevant.</a:t>
            </a:r>
          </a:p>
          <a:p>
            <a:endParaRPr lang="en-US" baseline="0" dirty="0" smtClean="0"/>
          </a:p>
          <a:p>
            <a:r>
              <a:rPr lang="en-US" baseline="0" dirty="0" smtClean="0"/>
              <a:t>The value of the CPE jumps up and down randomly according to the arbitrarily chosen analytic threshold.</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simple as possible but no simpler. (One of the few Einstein quotes on the</a:t>
            </a:r>
            <a:r>
              <a:rPr lang="en-US" baseline="0" dirty="0" smtClean="0"/>
              <a:t> Internet that he nearly said:</a:t>
            </a:r>
          </a:p>
          <a:p>
            <a:r>
              <a:rPr lang="en-US" sz="1100" b="1" dirty="0" smtClean="0"/>
              <a:t>It can scarcely be denied that the supreme goal of all theory is to make the irreducible basic elements as simple and as few as possible without having to surrender the adequate representation of a single datum of experience.</a:t>
            </a:r>
            <a:r>
              <a:rPr lang="en-US" sz="1100" dirty="0" smtClean="0"/>
              <a:t>)</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looking</a:t>
            </a:r>
            <a:r>
              <a:rPr lang="en-US" baseline="0" dirty="0" smtClean="0"/>
              <a:t> at LR relevant to DNA mixtures, let’s take a look at how a continuous model program might regard peak height and dropout.</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Colored rectangles = expected signal from each allele</a:t>
            </a:r>
          </a:p>
          <a:p>
            <a:r>
              <a:rPr lang="en-US" dirty="0" smtClean="0"/>
              <a:t>Green loop = observed (</a:t>
            </a:r>
            <a:r>
              <a:rPr lang="en-US" dirty="0" err="1" smtClean="0"/>
              <a:t>epg</a:t>
            </a:r>
            <a:r>
              <a:rPr lang="en-US" dirty="0" smtClean="0"/>
              <a:t>) signal</a:t>
            </a:r>
          </a:p>
          <a:p>
            <a:r>
              <a:rPr lang="en-US" dirty="0" smtClean="0"/>
              <a:t>Discrepancy</a:t>
            </a:r>
            <a:r>
              <a:rPr lang="en-US" baseline="0" dirty="0" smtClean="0"/>
              <a:t> = Stochastic variation</a:t>
            </a:r>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Einstein on simplicity</a:t>
            </a:r>
          </a:p>
          <a:p>
            <a:r>
              <a:rPr lang="en-US" dirty="0" smtClean="0"/>
              <a:t>Robustness</a:t>
            </a:r>
            <a:r>
              <a:rPr lang="en-US" baseline="0" dirty="0" smtClean="0"/>
              <a:t> – Results are not particularly sensitive to small changes in assumptions/parameters.</a:t>
            </a:r>
          </a:p>
          <a:p>
            <a:r>
              <a:rPr lang="en-US" baseline="0" dirty="0" smtClean="0"/>
              <a:t>Speed – Allows exploration. </a:t>
            </a:r>
          </a:p>
          <a:p>
            <a:r>
              <a:rPr lang="en-US" baseline="0" dirty="0" smtClean="0"/>
              <a:t>Predictability -- </a:t>
            </a:r>
          </a:p>
          <a:p>
            <a:r>
              <a:rPr lang="en-US" baseline="0" dirty="0" smtClean="0"/>
              <a:t>Insight – the 1-person mixture. Differing #s of contributors. MCMC not needed even computing all genotypes for unknowns.</a:t>
            </a:r>
            <a:endParaRPr lang="en-US" dirty="0" smtClean="0"/>
          </a:p>
        </p:txBody>
      </p:sp>
      <p:sp>
        <p:nvSpPr>
          <p:cNvPr id="4" name="Slide Number Placeholder 3"/>
          <p:cNvSpPr>
            <a:spLocks noGrp="1"/>
          </p:cNvSpPr>
          <p:nvPr>
            <p:ph type="sldNum" sz="quarter" idx="5"/>
          </p:nvPr>
        </p:nvSpPr>
        <p:spPr/>
        <p:txBody>
          <a:bodyPr/>
          <a:lstStyle/>
          <a:p>
            <a:pPr>
              <a:defRPr/>
            </a:pPr>
            <a:fld id="{B899C3C5-D06E-485E-A8E8-0C406FC40A9D}" type="slidenum">
              <a:rPr lang="en-US" smtClean="0"/>
              <a:pPr>
                <a:defRPr/>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0D7FFDD-BD30-4C77-959C-198CCC10F315}" type="datetime1">
              <a:rPr lang="en-US"/>
              <a:pPr>
                <a:defRPr/>
              </a:pPr>
              <a:t>3/20/2016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8F46790-80A0-4ABF-9A54-799510AEFBDB}"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8DDC72E-115C-43AD-9CA9-E55958B895D2}" type="datetime1">
              <a:rPr lang="en-US"/>
              <a:pPr>
                <a:defRPr/>
              </a:pPr>
              <a:t>3/20/2016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1CC3AB09-FCA7-4BB0-83BC-2547AD983F3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D786E9C-E7B2-49BB-A927-701B178135A5}" type="datetime1">
              <a:rPr lang="en-US"/>
              <a:pPr>
                <a:defRPr/>
              </a:pPr>
              <a:t>3/20/2016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2D4332FA-9A54-43B7-9426-43966700B84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A53463B-F2F7-49F6-B1D8-4AC014E05526}" type="datetime1">
              <a:rPr lang="en-US"/>
              <a:pPr>
                <a:defRPr/>
              </a:pPr>
              <a:t>3/20/2016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smtClean="0"/>
              <a:t>Mixture Solution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82B1306-92D8-4297-A618-1FAE7B4D1786}"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51A297F-4557-45C2-A2D2-DEAAE1E6B7D5}" type="datetime1">
              <a:rPr lang="en-US"/>
              <a:pPr>
                <a:defRPr/>
              </a:pPr>
              <a:t>3/20/2016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CF10089-43F9-4167-A05E-EC52AB95EEA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7F76613-78EA-471A-926B-71F1A0A80B86}" type="datetime1">
              <a:rPr lang="en-US"/>
              <a:pPr>
                <a:defRPr/>
              </a:pPr>
              <a:t>3/20/2016</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911B5ACF-0815-42B2-9436-5958A5A14E8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6D3D479-0118-4F32-B77B-FB7D668FEEE4}" type="datetime1">
              <a:rPr lang="en-US"/>
              <a:pPr>
                <a:defRPr/>
              </a:pPr>
              <a:t>3/20/2016</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RMNE logic?</a:t>
            </a:r>
          </a:p>
        </p:txBody>
      </p:sp>
      <p:sp>
        <p:nvSpPr>
          <p:cNvPr id="9" name="Slide Number Placeholder 5"/>
          <p:cNvSpPr>
            <a:spLocks noGrp="1"/>
          </p:cNvSpPr>
          <p:nvPr>
            <p:ph type="sldNum" sz="quarter" idx="12"/>
          </p:nvPr>
        </p:nvSpPr>
        <p:spPr/>
        <p:txBody>
          <a:bodyPr/>
          <a:lstStyle>
            <a:lvl1pPr>
              <a:defRPr/>
            </a:lvl1pPr>
          </a:lstStyle>
          <a:p>
            <a:pPr>
              <a:defRPr/>
            </a:pPr>
            <a:fld id="{6D81F7CB-49E9-41ED-9E25-6AD9D34E479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937700C-0813-434E-B5A9-08CFA5F5C92E}" type="datetime1">
              <a:rPr lang="en-US"/>
              <a:pPr>
                <a:defRPr/>
              </a:pPr>
              <a:t>3/20/2016</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RMNE logic?</a:t>
            </a:r>
          </a:p>
        </p:txBody>
      </p:sp>
      <p:sp>
        <p:nvSpPr>
          <p:cNvPr id="5" name="Slide Number Placeholder 5"/>
          <p:cNvSpPr>
            <a:spLocks noGrp="1"/>
          </p:cNvSpPr>
          <p:nvPr>
            <p:ph type="sldNum" sz="quarter" idx="12"/>
          </p:nvPr>
        </p:nvSpPr>
        <p:spPr/>
        <p:txBody>
          <a:bodyPr/>
          <a:lstStyle>
            <a:lvl1pPr>
              <a:defRPr/>
            </a:lvl1pPr>
          </a:lstStyle>
          <a:p>
            <a:pPr>
              <a:defRPr/>
            </a:pPr>
            <a:fld id="{FAE9C324-14BE-46B1-8C6B-E31F1717A3B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98C3DB-DCB6-4757-8B8B-88DCB92B37F2}" type="datetime1">
              <a:rPr lang="en-US"/>
              <a:pPr>
                <a:defRPr/>
              </a:pPr>
              <a:t>3/20/2016</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RMNE logic?</a:t>
            </a:r>
          </a:p>
        </p:txBody>
      </p:sp>
      <p:sp>
        <p:nvSpPr>
          <p:cNvPr id="4" name="Slide Number Placeholder 5"/>
          <p:cNvSpPr>
            <a:spLocks noGrp="1"/>
          </p:cNvSpPr>
          <p:nvPr>
            <p:ph type="sldNum" sz="quarter" idx="12"/>
          </p:nvPr>
        </p:nvSpPr>
        <p:spPr/>
        <p:txBody>
          <a:bodyPr/>
          <a:lstStyle>
            <a:lvl1pPr>
              <a:defRPr/>
            </a:lvl1pPr>
          </a:lstStyle>
          <a:p>
            <a:pPr>
              <a:defRPr/>
            </a:pPr>
            <a:fld id="{C780D58B-7A6A-4A81-AE3A-0554AE5C76E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66E1700-32E7-4086-AEA7-C729C03E4349}" type="datetime1">
              <a:rPr lang="en-US"/>
              <a:pPr>
                <a:defRPr/>
              </a:pPr>
              <a:t>3/20/2016</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0DDADC72-46EE-4548-B23F-02AC849EF40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A30EFCD-8556-483A-80DB-D17B03187D9D}" type="datetime1">
              <a:rPr lang="en-US"/>
              <a:pPr>
                <a:defRPr/>
              </a:pPr>
              <a:t>3/20/2016</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CCC69AA6-AD96-48E3-B916-C396C52B794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C95CB6C-48A9-4AEA-B69D-EE92135F3160}" type="datetime1">
              <a:rPr lang="en-US"/>
              <a:pPr>
                <a:defRPr/>
              </a:pPr>
              <a:t>3/20/2016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RMNE logic?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E76AC6-3FED-4B41-B437-179AA5E13FA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c@dna-view.com" TargetMode="External"/><Relationship Id="rId4" Type="http://schemas.openxmlformats.org/officeDocument/2006/relationships/hyperlink" Target="http://dna-view.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c@dna-view.com" TargetMode="External"/><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5000"/>
            <a:lum/>
          </a:blip>
          <a:srcRect/>
          <a:stretch>
            <a:fillRect t="-11000" b="-11000"/>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609600" y="1921956"/>
            <a:ext cx="7823200" cy="1066799"/>
          </a:xfrm>
        </p:spPr>
        <p:txBody>
          <a:bodyPr/>
          <a:lstStyle/>
          <a:p>
            <a:pPr eaLnBrk="1" hangingPunct="1"/>
            <a:r>
              <a:rPr lang="en-US" sz="4000" dirty="0" smtClean="0"/>
              <a:t>Questioning the unquestioned – Rejecting mixture lore of yore</a:t>
            </a:r>
          </a:p>
        </p:txBody>
      </p:sp>
      <p:sp>
        <p:nvSpPr>
          <p:cNvPr id="3" name="Subtitle 2"/>
          <p:cNvSpPr>
            <a:spLocks noGrp="1"/>
          </p:cNvSpPr>
          <p:nvPr>
            <p:ph type="subTitle" idx="1"/>
          </p:nvPr>
        </p:nvSpPr>
        <p:spPr>
          <a:xfrm>
            <a:off x="1358900" y="3017318"/>
            <a:ext cx="6400800" cy="1189038"/>
          </a:xfrm>
        </p:spPr>
        <p:txBody>
          <a:bodyPr rtlCol="0">
            <a:noAutofit/>
          </a:bodyPr>
          <a:lstStyle/>
          <a:p>
            <a:pPr eaLnBrk="1" fontAlgn="auto" hangingPunct="1">
              <a:spcAft>
                <a:spcPts val="0"/>
              </a:spcAft>
              <a:defRPr/>
            </a:pPr>
            <a:r>
              <a:rPr lang="en-US" i="1" dirty="0" smtClean="0">
                <a:solidFill>
                  <a:schemeClr val="accent1">
                    <a:lumMod val="50000"/>
                  </a:schemeClr>
                </a:solidFill>
              </a:rPr>
              <a:t>Lessons from </a:t>
            </a:r>
            <a:r>
              <a:rPr lang="en-US" dirty="0" smtClean="0">
                <a:solidFill>
                  <a:schemeClr val="accent1">
                    <a:lumMod val="50000"/>
                  </a:schemeClr>
                </a:solidFill>
              </a:rPr>
              <a:t>Mixture Solution™ </a:t>
            </a:r>
            <a:r>
              <a:rPr lang="en-US" i="1" dirty="0" smtClean="0">
                <a:solidFill>
                  <a:schemeClr val="accent1">
                    <a:lumMod val="50000"/>
                  </a:schemeClr>
                </a:solidFill>
              </a:rPr>
              <a:t>program development</a:t>
            </a:r>
            <a:endParaRPr lang="en-US" i="1" dirty="0">
              <a:solidFill>
                <a:schemeClr val="accent1">
                  <a:lumMod val="50000"/>
                </a:schemeClr>
              </a:solidFill>
            </a:endParaRPr>
          </a:p>
        </p:txBody>
      </p:sp>
      <p:sp>
        <p:nvSpPr>
          <p:cNvPr id="2052" name="TextBox 3"/>
          <p:cNvSpPr txBox="1">
            <a:spLocks noChangeArrowheads="1"/>
          </p:cNvSpPr>
          <p:nvPr/>
        </p:nvSpPr>
        <p:spPr bwMode="auto">
          <a:xfrm>
            <a:off x="609600" y="4114800"/>
            <a:ext cx="6507480" cy="1323439"/>
          </a:xfrm>
          <a:prstGeom prst="rect">
            <a:avLst/>
          </a:prstGeom>
          <a:noFill/>
          <a:ln w="9525">
            <a:noFill/>
            <a:miter lim="800000"/>
            <a:headEnd/>
            <a:tailEnd/>
          </a:ln>
        </p:spPr>
        <p:txBody>
          <a:bodyPr wrap="square">
            <a:spAutoFit/>
          </a:bodyPr>
          <a:lstStyle/>
          <a:p>
            <a:r>
              <a:rPr lang="en-US" sz="2000" b="1" dirty="0">
                <a:solidFill>
                  <a:schemeClr val="tx2">
                    <a:lumMod val="75000"/>
                  </a:schemeClr>
                </a:solidFill>
                <a:latin typeface="Calibri" pitchFamily="34" charset="0"/>
              </a:rPr>
              <a:t>Charles Brenner, Ph.D.</a:t>
            </a:r>
          </a:p>
          <a:p>
            <a:r>
              <a:rPr lang="en-US" sz="2000" dirty="0">
                <a:latin typeface="Calibri" pitchFamily="34" charset="0"/>
              </a:rPr>
              <a:t>Purveyor of forensic mathematics, </a:t>
            </a:r>
            <a:r>
              <a:rPr lang="en-US" sz="2000" b="1" dirty="0">
                <a:solidFill>
                  <a:schemeClr val="tx2">
                    <a:lumMod val="75000"/>
                  </a:schemeClr>
                </a:solidFill>
                <a:latin typeface="Calibri" pitchFamily="34" charset="0"/>
              </a:rPr>
              <a:t>DNA∙</a:t>
            </a:r>
            <a:r>
              <a:rPr lang="en-US" sz="2000" b="1" dirty="0" smtClean="0">
                <a:solidFill>
                  <a:schemeClr val="tx2">
                    <a:lumMod val="75000"/>
                  </a:schemeClr>
                </a:solidFill>
                <a:latin typeface="Calibri" pitchFamily="34" charset="0"/>
              </a:rPr>
              <a:t>VIEW®</a:t>
            </a:r>
            <a:r>
              <a:rPr lang="en-US" sz="2000" dirty="0" smtClean="0">
                <a:latin typeface="Calibri" pitchFamily="34" charset="0"/>
              </a:rPr>
              <a:t>,</a:t>
            </a:r>
            <a:endParaRPr lang="en-US" sz="2000" dirty="0">
              <a:latin typeface="Calibri" pitchFamily="34" charset="0"/>
            </a:endParaRPr>
          </a:p>
          <a:p>
            <a:r>
              <a:rPr lang="en-US" sz="2000" dirty="0" smtClean="0">
                <a:latin typeface="Calibri" pitchFamily="34" charset="0"/>
              </a:rPr>
              <a:t>Senior </a:t>
            </a:r>
            <a:r>
              <a:rPr lang="en-US" sz="2000" dirty="0">
                <a:latin typeface="Calibri" pitchFamily="34" charset="0"/>
              </a:rPr>
              <a:t>Research </a:t>
            </a:r>
            <a:r>
              <a:rPr lang="en-US" sz="2000" dirty="0" smtClean="0">
                <a:latin typeface="Calibri" pitchFamily="34" charset="0"/>
              </a:rPr>
              <a:t>Fellow at UC </a:t>
            </a:r>
            <a:r>
              <a:rPr lang="en-US" sz="2000" dirty="0">
                <a:latin typeface="Calibri" pitchFamily="34" charset="0"/>
              </a:rPr>
              <a:t>Berkeley  Human Rights Center</a:t>
            </a:r>
          </a:p>
          <a:p>
            <a:r>
              <a:rPr lang="en-US" sz="2000" dirty="0">
                <a:latin typeface="Calibri" pitchFamily="34" charset="0"/>
                <a:hlinkClick r:id="rId4"/>
              </a:rPr>
              <a:t>http://dna-view.com</a:t>
            </a:r>
            <a:r>
              <a:rPr lang="en-US" sz="2000" dirty="0">
                <a:latin typeface="Calibri" pitchFamily="34" charset="0"/>
              </a:rPr>
              <a:t>     </a:t>
            </a:r>
            <a:r>
              <a:rPr lang="en-US" sz="2000" dirty="0" smtClean="0">
                <a:latin typeface="Calibri" pitchFamily="34" charset="0"/>
                <a:hlinkClick r:id="rId5"/>
              </a:rPr>
              <a:t>c@dna-view.com</a:t>
            </a:r>
            <a:r>
              <a:rPr lang="en-US" sz="2000" dirty="0" smtClean="0">
                <a:latin typeface="Calibri" pitchFamily="34" charset="0"/>
              </a:rPr>
              <a:t>	</a:t>
            </a:r>
            <a:r>
              <a:rPr lang="en-US" sz="2000" b="1" dirty="0" smtClean="0">
                <a:solidFill>
                  <a:schemeClr val="accent2">
                    <a:lumMod val="50000"/>
                  </a:schemeClr>
                </a:solidFill>
                <a:latin typeface="Calibri" pitchFamily="34" charset="0"/>
              </a:rPr>
              <a:t>+1 510 798 7139</a:t>
            </a:r>
            <a:endParaRPr lang="en-US" sz="2000" b="1" dirty="0">
              <a:solidFill>
                <a:schemeClr val="accent2">
                  <a:lumMod val="50000"/>
                </a:schemeClr>
              </a:solidFill>
              <a:latin typeface="Calibri" pitchFamily="34" charset="0"/>
            </a:endParaRPr>
          </a:p>
        </p:txBody>
      </p:sp>
      <p:sp>
        <p:nvSpPr>
          <p:cNvPr id="5" name="Date Placeholder 4"/>
          <p:cNvSpPr>
            <a:spLocks noGrp="1"/>
          </p:cNvSpPr>
          <p:nvPr>
            <p:ph type="dt" sz="quarter" idx="10"/>
          </p:nvPr>
        </p:nvSpPr>
        <p:spPr/>
        <p:txBody>
          <a:bodyPr/>
          <a:lstStyle/>
          <a:p>
            <a:pPr>
              <a:defRPr/>
            </a:pPr>
            <a:fld id="{E9667135-A9A8-4137-869C-AA492EA29856}" type="datetime1">
              <a:rPr lang="en-US"/>
              <a:pPr>
                <a:defRPr/>
              </a:pPr>
              <a:t>3/20/2016</a:t>
            </a:fld>
            <a:endParaRPr lang="en-US"/>
          </a:p>
        </p:txBody>
      </p:sp>
      <p:sp>
        <p:nvSpPr>
          <p:cNvPr id="6" name="TextBox 5"/>
          <p:cNvSpPr txBox="1"/>
          <p:nvPr/>
        </p:nvSpPr>
        <p:spPr>
          <a:xfrm>
            <a:off x="364066" y="127000"/>
            <a:ext cx="8672567" cy="1569660"/>
          </a:xfrm>
          <a:prstGeom prst="rect">
            <a:avLst/>
          </a:prstGeom>
          <a:solidFill>
            <a:schemeClr val="bg1"/>
          </a:solidFill>
        </p:spPr>
        <p:txBody>
          <a:bodyPr wrap="none" rtlCol="0">
            <a:spAutoFit/>
          </a:bodyPr>
          <a:lstStyle/>
          <a:p>
            <a:r>
              <a:rPr lang="en-US" sz="3200" dirty="0" smtClean="0">
                <a:solidFill>
                  <a:schemeClr val="accent1">
                    <a:lumMod val="50000"/>
                  </a:schemeClr>
                </a:solidFill>
              </a:rPr>
              <a:t>W:\meetings\aafs\16</a:t>
            </a:r>
            <a:r>
              <a:rPr lang="en-US" sz="3200" dirty="0" smtClean="0">
                <a:solidFill>
                  <a:schemeClr val="accent1">
                    <a:lumMod val="50000"/>
                  </a:schemeClr>
                </a:solidFill>
              </a:rPr>
              <a:t>\</a:t>
            </a:r>
          </a:p>
          <a:p>
            <a:r>
              <a:rPr lang="en-US" sz="3200" b="1" dirty="0" smtClean="0">
                <a:solidFill>
                  <a:schemeClr val="accent2">
                    <a:lumMod val="75000"/>
                  </a:schemeClr>
                </a:solidFill>
              </a:rPr>
              <a:t>Debunking accepted mixture </a:t>
            </a:r>
            <a:r>
              <a:rPr lang="en-US" sz="3200" b="1" dirty="0" smtClean="0">
                <a:solidFill>
                  <a:schemeClr val="accent2">
                    <a:lumMod val="75000"/>
                  </a:schemeClr>
                </a:solidFill>
              </a:rPr>
              <a:t>concepts.pptx</a:t>
            </a:r>
          </a:p>
          <a:p>
            <a:r>
              <a:rPr lang="en-US" sz="3200" dirty="0" smtClean="0">
                <a:solidFill>
                  <a:schemeClr val="accent1">
                    <a:lumMod val="50000"/>
                  </a:schemeClr>
                </a:solidFill>
              </a:rPr>
              <a:t>24 Feb 2016</a:t>
            </a:r>
            <a:endParaRPr lang="en-US" sz="3200"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Mixture likelihood </a:t>
            </a:r>
            <a:r>
              <a:rPr lang="en-US" sz="3600" i="1" dirty="0" smtClean="0"/>
              <a:t>with</a:t>
            </a:r>
            <a:r>
              <a:rPr lang="en-US" sz="3600" dirty="0" smtClean="0"/>
              <a:t> unknowns</a:t>
            </a:r>
            <a:endParaRPr lang="en-US" sz="3600"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pic>
        <p:nvPicPr>
          <p:cNvPr id="5" name="Content Placeholder 11" descr="Vis W-VS1(131.7) 0s.png"/>
          <p:cNvPicPr>
            <a:picLocks noChangeAspect="1"/>
          </p:cNvPicPr>
          <p:nvPr/>
        </p:nvPicPr>
        <p:blipFill>
          <a:blip r:embed="rId2" cstate="print"/>
          <a:srcRect l="12223" t="28113" r="71192" b="49943"/>
          <a:stretch>
            <a:fillRect/>
          </a:stretch>
        </p:blipFill>
        <p:spPr bwMode="auto">
          <a:xfrm>
            <a:off x="2024744" y="1360509"/>
            <a:ext cx="2699657" cy="4622757"/>
          </a:xfrm>
          <a:prstGeom prst="rect">
            <a:avLst/>
          </a:prstGeom>
          <a:noFill/>
          <a:ln w="9525">
            <a:noFill/>
            <a:miter lim="800000"/>
            <a:headEnd/>
            <a:tailEnd/>
          </a:ln>
        </p:spPr>
      </p:pic>
      <p:sp>
        <p:nvSpPr>
          <p:cNvPr id="6" name="Freeform 5"/>
          <p:cNvSpPr/>
          <p:nvPr/>
        </p:nvSpPr>
        <p:spPr>
          <a:xfrm>
            <a:off x="3226210" y="4265971"/>
            <a:ext cx="1080319" cy="442452"/>
          </a:xfrm>
          <a:custGeom>
            <a:avLst/>
            <a:gdLst>
              <a:gd name="connsiteX0" fmla="*/ 0 w 541867"/>
              <a:gd name="connsiteY0" fmla="*/ 310444 h 344311"/>
              <a:gd name="connsiteX1" fmla="*/ 361245 w 541867"/>
              <a:gd name="connsiteY1" fmla="*/ 5644 h 344311"/>
              <a:gd name="connsiteX2" fmla="*/ 541867 w 541867"/>
              <a:gd name="connsiteY2" fmla="*/ 344311 h 344311"/>
              <a:gd name="connsiteX0" fmla="*/ 0 w 541867"/>
              <a:gd name="connsiteY0" fmla="*/ 310444 h 344311"/>
              <a:gd name="connsiteX1" fmla="*/ 361245 w 541867"/>
              <a:gd name="connsiteY1" fmla="*/ 5644 h 344311"/>
              <a:gd name="connsiteX2" fmla="*/ 541867 w 541867"/>
              <a:gd name="connsiteY2" fmla="*/ 344311 h 344311"/>
              <a:gd name="connsiteX0" fmla="*/ 0 w 541867"/>
              <a:gd name="connsiteY0" fmla="*/ 310444 h 344311"/>
              <a:gd name="connsiteX1" fmla="*/ 361245 w 541867"/>
              <a:gd name="connsiteY1" fmla="*/ 5644 h 344311"/>
              <a:gd name="connsiteX2" fmla="*/ 541867 w 541867"/>
              <a:gd name="connsiteY2" fmla="*/ 344311 h 344311"/>
              <a:gd name="connsiteX0" fmla="*/ 0 w 541867"/>
              <a:gd name="connsiteY0" fmla="*/ 171074 h 204941"/>
              <a:gd name="connsiteX1" fmla="*/ 302704 w 541867"/>
              <a:gd name="connsiteY1" fmla="*/ 5644 h 204941"/>
              <a:gd name="connsiteX2" fmla="*/ 541867 w 541867"/>
              <a:gd name="connsiteY2" fmla="*/ 204941 h 204941"/>
              <a:gd name="connsiteX0" fmla="*/ 0 w 541867"/>
              <a:gd name="connsiteY0" fmla="*/ 212509 h 246376"/>
              <a:gd name="connsiteX1" fmla="*/ 302704 w 541867"/>
              <a:gd name="connsiteY1" fmla="*/ 5644 h 246376"/>
              <a:gd name="connsiteX2" fmla="*/ 541867 w 541867"/>
              <a:gd name="connsiteY2" fmla="*/ 246376 h 246376"/>
              <a:gd name="connsiteX0" fmla="*/ 0 w 541867"/>
              <a:gd name="connsiteY0" fmla="*/ 0 h 33867"/>
              <a:gd name="connsiteX1" fmla="*/ 541867 w 541867"/>
              <a:gd name="connsiteY1" fmla="*/ 33867 h 33867"/>
              <a:gd name="connsiteX0" fmla="*/ 0 w 541867"/>
              <a:gd name="connsiteY0" fmla="*/ 90411 h 124278"/>
              <a:gd name="connsiteX1" fmla="*/ 541867 w 541867"/>
              <a:gd name="connsiteY1" fmla="*/ 124278 h 124278"/>
              <a:gd name="connsiteX0" fmla="*/ 0 w 541867"/>
              <a:gd name="connsiteY0" fmla="*/ 90411 h 259891"/>
              <a:gd name="connsiteX1" fmla="*/ 541867 w 541867"/>
              <a:gd name="connsiteY1" fmla="*/ 124278 h 259891"/>
            </a:gdLst>
            <a:ahLst/>
            <a:cxnLst>
              <a:cxn ang="0">
                <a:pos x="connsiteX0" y="connsiteY0"/>
              </a:cxn>
              <a:cxn ang="0">
                <a:pos x="connsiteX1" y="connsiteY1"/>
              </a:cxn>
            </a:cxnLst>
            <a:rect l="l" t="t" r="r" b="b"/>
            <a:pathLst>
              <a:path w="541867" h="259891">
                <a:moveTo>
                  <a:pt x="0" y="90411"/>
                </a:moveTo>
                <a:cubicBezTo>
                  <a:pt x="244255" y="0"/>
                  <a:pt x="223799" y="259891"/>
                  <a:pt x="541867" y="124278"/>
                </a:cubicBezTo>
              </a:path>
            </a:pathLst>
          </a:custGeom>
          <a:ln w="41275">
            <a:solidFill>
              <a:schemeClr val="accent2">
                <a:lumMod val="75000"/>
              </a:schemeClr>
            </a:solidFill>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Coherent dropout model</a:t>
            </a:r>
            <a:endParaRPr lang="en-US" dirty="0"/>
          </a:p>
        </p:txBody>
      </p:sp>
      <p:sp>
        <p:nvSpPr>
          <p:cNvPr id="3" name="Content Placeholder 2"/>
          <p:cNvSpPr>
            <a:spLocks noGrp="1"/>
          </p:cNvSpPr>
          <p:nvPr>
            <p:ph idx="1"/>
          </p:nvPr>
        </p:nvSpPr>
        <p:spPr/>
        <p:txBody>
          <a:bodyPr/>
          <a:lstStyle/>
          <a:p>
            <a:r>
              <a:rPr lang="en-US" dirty="0" smtClean="0"/>
              <a:t>Definitions –</a:t>
            </a:r>
          </a:p>
          <a:p>
            <a:pPr lvl="1"/>
            <a:r>
              <a:rPr lang="en-US" sz="2400" dirty="0" smtClean="0"/>
              <a:t>Analytical threshold (e.g. 35 </a:t>
            </a:r>
            <a:r>
              <a:rPr lang="en-US" sz="2400" dirty="0" err="1" smtClean="0"/>
              <a:t>rfu</a:t>
            </a:r>
            <a:r>
              <a:rPr lang="en-US" sz="2400" dirty="0" smtClean="0"/>
              <a:t>) means</a:t>
            </a:r>
          </a:p>
          <a:p>
            <a:pPr lvl="2">
              <a:buNone/>
            </a:pPr>
            <a:r>
              <a:rPr lang="en-US" dirty="0" smtClean="0">
                <a:solidFill>
                  <a:srgbClr val="C00000"/>
                </a:solidFill>
              </a:rPr>
              <a:t>Level below which data not collected</a:t>
            </a:r>
            <a:r>
              <a:rPr lang="en-US" dirty="0" smtClean="0"/>
              <a:t>.</a:t>
            </a:r>
          </a:p>
          <a:p>
            <a:pPr lvl="1"/>
            <a:r>
              <a:rPr lang="en-US" sz="2400" dirty="0" smtClean="0"/>
              <a:t>Dropout (at an allele position) means</a:t>
            </a:r>
          </a:p>
          <a:p>
            <a:pPr lvl="2">
              <a:buNone/>
            </a:pPr>
            <a:r>
              <a:rPr lang="en-US" dirty="0" smtClean="0">
                <a:solidFill>
                  <a:srgbClr val="C00000"/>
                </a:solidFill>
              </a:rPr>
              <a:t>No signal above analytic threshold</a:t>
            </a:r>
          </a:p>
          <a:p>
            <a:r>
              <a:rPr lang="en-US" dirty="0" smtClean="0"/>
              <a:t>Consequence</a:t>
            </a:r>
          </a:p>
          <a:p>
            <a:pPr lvl="1"/>
            <a:r>
              <a:rPr lang="en-US" sz="2400" dirty="0" smtClean="0"/>
              <a:t>Dropout defined in terms of the stochastic model:</a:t>
            </a:r>
          </a:p>
          <a:p>
            <a:pPr lvl="1">
              <a:buNone/>
            </a:pPr>
            <a:r>
              <a:rPr lang="en-US" sz="2400" dirty="0" smtClean="0"/>
              <a:t>Pr(dropout) = Pr(Stochastic variation from expected </a:t>
            </a:r>
            <a:r>
              <a:rPr lang="en-US" sz="2400" dirty="0" err="1" smtClean="0"/>
              <a:t>rfu</a:t>
            </a:r>
            <a:r>
              <a:rPr lang="en-US" sz="2400" dirty="0" smtClean="0"/>
              <a:t> to below Analytic Threshold)</a:t>
            </a:r>
          </a:p>
          <a:p>
            <a:pPr lvl="2">
              <a:buNone/>
            </a:pP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grpSp>
        <p:nvGrpSpPr>
          <p:cNvPr id="24" name="Group 23"/>
          <p:cNvGrpSpPr/>
          <p:nvPr/>
        </p:nvGrpSpPr>
        <p:grpSpPr>
          <a:xfrm>
            <a:off x="5793475" y="3725839"/>
            <a:ext cx="2565725" cy="547995"/>
            <a:chOff x="5793475" y="3725839"/>
            <a:chExt cx="2565725" cy="547995"/>
          </a:xfrm>
        </p:grpSpPr>
        <p:cxnSp>
          <p:nvCxnSpPr>
            <p:cNvPr id="17" name="Straight Connector 16"/>
            <p:cNvCxnSpPr/>
            <p:nvPr/>
          </p:nvCxnSpPr>
          <p:spPr>
            <a:xfrm>
              <a:off x="6372000" y="4273834"/>
              <a:ext cx="1987200" cy="0"/>
            </a:xfrm>
            <a:prstGeom prst="line">
              <a:avLst/>
            </a:prstGeom>
            <a:ln w="127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9" name="Freeform 18"/>
            <p:cNvSpPr/>
            <p:nvPr/>
          </p:nvSpPr>
          <p:spPr>
            <a:xfrm>
              <a:off x="5793475" y="3725839"/>
              <a:ext cx="551720" cy="543419"/>
            </a:xfrm>
            <a:custGeom>
              <a:avLst/>
              <a:gdLst>
                <a:gd name="connsiteX0" fmla="*/ 0 w 464024"/>
                <a:gd name="connsiteY0" fmla="*/ 0 h 518615"/>
                <a:gd name="connsiteX1" fmla="*/ 464024 w 464024"/>
                <a:gd name="connsiteY1" fmla="*/ 518615 h 518615"/>
                <a:gd name="connsiteX0" fmla="*/ 0 w 464024"/>
                <a:gd name="connsiteY0" fmla="*/ 0 h 518738"/>
                <a:gd name="connsiteX1" fmla="*/ 464024 w 464024"/>
                <a:gd name="connsiteY1" fmla="*/ 518615 h 518738"/>
                <a:gd name="connsiteX0" fmla="*/ 0 w 464024"/>
                <a:gd name="connsiteY0" fmla="*/ 0 h 518738"/>
                <a:gd name="connsiteX1" fmla="*/ 464024 w 464024"/>
                <a:gd name="connsiteY1" fmla="*/ 518615 h 518738"/>
              </a:gdLst>
              <a:ahLst/>
              <a:cxnLst>
                <a:cxn ang="0">
                  <a:pos x="connsiteX0" y="connsiteY0"/>
                </a:cxn>
                <a:cxn ang="0">
                  <a:pos x="connsiteX1" y="connsiteY1"/>
                </a:cxn>
              </a:cxnLst>
              <a:rect l="l" t="t" r="r" b="b"/>
              <a:pathLst>
                <a:path w="464024" h="518738">
                  <a:moveTo>
                    <a:pt x="0" y="0"/>
                  </a:moveTo>
                  <a:cubicBezTo>
                    <a:pt x="239113" y="3996"/>
                    <a:pt x="233149" y="518738"/>
                    <a:pt x="464024" y="518615"/>
                  </a:cubicBezTo>
                </a:path>
              </a:pathLst>
            </a:custGeom>
            <a:ln w="28575">
              <a:solidFill>
                <a:schemeClr val="accent3">
                  <a:lumMod val="50000"/>
                </a:schemeClr>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7" name="Group 36"/>
          <p:cNvGrpSpPr/>
          <p:nvPr/>
        </p:nvGrpSpPr>
        <p:grpSpPr>
          <a:xfrm>
            <a:off x="7999351" y="4270506"/>
            <a:ext cx="908738" cy="974492"/>
            <a:chOff x="7971743" y="4270506"/>
            <a:chExt cx="908738" cy="974492"/>
          </a:xfrm>
        </p:grpSpPr>
        <p:sp>
          <p:nvSpPr>
            <p:cNvPr id="29" name="Freeform 28"/>
            <p:cNvSpPr/>
            <p:nvPr/>
          </p:nvSpPr>
          <p:spPr>
            <a:xfrm>
              <a:off x="7971743" y="4270506"/>
              <a:ext cx="59506" cy="210252"/>
            </a:xfrm>
            <a:custGeom>
              <a:avLst/>
              <a:gdLst>
                <a:gd name="connsiteX0" fmla="*/ 59506 w 59506"/>
                <a:gd name="connsiteY0" fmla="*/ 3967 h 210252"/>
                <a:gd name="connsiteX1" fmla="*/ 0 w 59506"/>
                <a:gd name="connsiteY1" fmla="*/ 0 h 210252"/>
                <a:gd name="connsiteX2" fmla="*/ 0 w 59506"/>
                <a:gd name="connsiteY2" fmla="*/ 210252 h 210252"/>
                <a:gd name="connsiteX3" fmla="*/ 43637 w 59506"/>
                <a:gd name="connsiteY3" fmla="*/ 208269 h 210252"/>
                <a:gd name="connsiteX4" fmla="*/ 59506 w 59506"/>
                <a:gd name="connsiteY4" fmla="*/ 3967 h 210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06" h="210252">
                  <a:moveTo>
                    <a:pt x="59506" y="3967"/>
                  </a:moveTo>
                  <a:lnTo>
                    <a:pt x="0" y="0"/>
                  </a:lnTo>
                  <a:lnTo>
                    <a:pt x="0" y="210252"/>
                  </a:lnTo>
                  <a:lnTo>
                    <a:pt x="43637" y="208269"/>
                  </a:lnTo>
                  <a:lnTo>
                    <a:pt x="59506" y="3967"/>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8043327" y="4345229"/>
              <a:ext cx="837154" cy="899769"/>
            </a:xfrm>
            <a:custGeom>
              <a:avLst/>
              <a:gdLst>
                <a:gd name="connsiteX0" fmla="*/ 153619 w 153619"/>
                <a:gd name="connsiteY0" fmla="*/ 892454 h 892454"/>
                <a:gd name="connsiteX1" fmla="*/ 0 w 153619"/>
                <a:gd name="connsiteY1" fmla="*/ 0 h 892454"/>
                <a:gd name="connsiteX0" fmla="*/ 153619 w 781681"/>
                <a:gd name="connsiteY0" fmla="*/ 892454 h 899769"/>
                <a:gd name="connsiteX1" fmla="*/ 0 w 781681"/>
                <a:gd name="connsiteY1" fmla="*/ 0 h 899769"/>
                <a:gd name="connsiteX0" fmla="*/ 153619 w 837154"/>
                <a:gd name="connsiteY0" fmla="*/ 892454 h 899769"/>
                <a:gd name="connsiteX1" fmla="*/ 0 w 837154"/>
                <a:gd name="connsiteY1" fmla="*/ 0 h 899769"/>
              </a:gdLst>
              <a:ahLst/>
              <a:cxnLst>
                <a:cxn ang="0">
                  <a:pos x="connsiteX0" y="connsiteY0"/>
                </a:cxn>
                <a:cxn ang="0">
                  <a:pos x="connsiteX1" y="connsiteY1"/>
                </a:cxn>
              </a:cxnLst>
              <a:rect l="l" t="t" r="r" b="b"/>
              <a:pathLst>
                <a:path w="837154" h="899769">
                  <a:moveTo>
                    <a:pt x="153619" y="892454"/>
                  </a:moveTo>
                  <a:cubicBezTo>
                    <a:pt x="781681" y="899769"/>
                    <a:pt x="837154" y="16634"/>
                    <a:pt x="0" y="0"/>
                  </a:cubicBezTo>
                </a:path>
              </a:pathLst>
            </a:custGeom>
            <a:ln w="31750">
              <a:solidFill>
                <a:schemeClr val="accent3">
                  <a:lumMod val="50000"/>
                </a:schemeClr>
              </a:solidFill>
              <a:tailEnd type="stealth"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6" name="Group 35"/>
          <p:cNvGrpSpPr/>
          <p:nvPr/>
        </p:nvGrpSpPr>
        <p:grpSpPr>
          <a:xfrm>
            <a:off x="4757389" y="2512666"/>
            <a:ext cx="4554360" cy="2576465"/>
            <a:chOff x="4727987" y="2468563"/>
            <a:chExt cx="4554360" cy="2576465"/>
          </a:xfrm>
        </p:grpSpPr>
        <p:cxnSp>
          <p:nvCxnSpPr>
            <p:cNvPr id="21" name="Straight Connector 20"/>
            <p:cNvCxnSpPr/>
            <p:nvPr/>
          </p:nvCxnSpPr>
          <p:spPr>
            <a:xfrm flipH="1">
              <a:off x="7971496" y="2468563"/>
              <a:ext cx="0" cy="20997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Freeform 21"/>
            <p:cNvSpPr/>
            <p:nvPr/>
          </p:nvSpPr>
          <p:spPr>
            <a:xfrm flipH="1">
              <a:off x="8021036" y="2630082"/>
              <a:ext cx="427952" cy="1822267"/>
            </a:xfrm>
            <a:custGeom>
              <a:avLst/>
              <a:gdLst>
                <a:gd name="connsiteX0" fmla="*/ 125697 w 168031"/>
                <a:gd name="connsiteY0" fmla="*/ 0 h 781538"/>
                <a:gd name="connsiteX1" fmla="*/ 16282 w 168031"/>
                <a:gd name="connsiteY1" fmla="*/ 222738 h 781538"/>
                <a:gd name="connsiteX2" fmla="*/ 28005 w 168031"/>
                <a:gd name="connsiteY2" fmla="*/ 422031 h 781538"/>
                <a:gd name="connsiteX3" fmla="*/ 145236 w 168031"/>
                <a:gd name="connsiteY3" fmla="*/ 609600 h 781538"/>
                <a:gd name="connsiteX4" fmla="*/ 164774 w 168031"/>
                <a:gd name="connsiteY4" fmla="*/ 781538 h 781538"/>
                <a:gd name="connsiteX0" fmla="*/ 134054 w 169225"/>
                <a:gd name="connsiteY0" fmla="*/ 0 h 859692"/>
                <a:gd name="connsiteX1" fmla="*/ 17476 w 169225"/>
                <a:gd name="connsiteY1" fmla="*/ 300892 h 859692"/>
                <a:gd name="connsiteX2" fmla="*/ 29199 w 169225"/>
                <a:gd name="connsiteY2" fmla="*/ 500185 h 859692"/>
                <a:gd name="connsiteX3" fmla="*/ 146430 w 169225"/>
                <a:gd name="connsiteY3" fmla="*/ 687754 h 859692"/>
                <a:gd name="connsiteX4" fmla="*/ 165968 w 169225"/>
                <a:gd name="connsiteY4" fmla="*/ 859692 h 859692"/>
                <a:gd name="connsiteX0" fmla="*/ 134054 w 169225"/>
                <a:gd name="connsiteY0" fmla="*/ 0 h 859692"/>
                <a:gd name="connsiteX1" fmla="*/ 17476 w 169225"/>
                <a:gd name="connsiteY1" fmla="*/ 300892 h 859692"/>
                <a:gd name="connsiteX2" fmla="*/ 29199 w 169225"/>
                <a:gd name="connsiteY2" fmla="*/ 500185 h 859692"/>
                <a:gd name="connsiteX3" fmla="*/ 146430 w 169225"/>
                <a:gd name="connsiteY3" fmla="*/ 687754 h 859692"/>
                <a:gd name="connsiteX4" fmla="*/ 165968 w 169225"/>
                <a:gd name="connsiteY4" fmla="*/ 859692 h 859692"/>
                <a:gd name="connsiteX0" fmla="*/ 134054 w 169225"/>
                <a:gd name="connsiteY0" fmla="*/ 0 h 859692"/>
                <a:gd name="connsiteX1" fmla="*/ 17476 w 169225"/>
                <a:gd name="connsiteY1" fmla="*/ 300892 h 859692"/>
                <a:gd name="connsiteX2" fmla="*/ 29199 w 169225"/>
                <a:gd name="connsiteY2" fmla="*/ 500185 h 859692"/>
                <a:gd name="connsiteX3" fmla="*/ 146430 w 169225"/>
                <a:gd name="connsiteY3" fmla="*/ 687754 h 859692"/>
                <a:gd name="connsiteX4" fmla="*/ 165968 w 169225"/>
                <a:gd name="connsiteY4" fmla="*/ 859692 h 85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25" h="859692">
                  <a:moveTo>
                    <a:pt x="134054" y="0"/>
                  </a:moveTo>
                  <a:cubicBezTo>
                    <a:pt x="112887" y="101600"/>
                    <a:pt x="34952" y="217528"/>
                    <a:pt x="17476" y="300892"/>
                  </a:cubicBezTo>
                  <a:cubicBezTo>
                    <a:pt x="0" y="384256"/>
                    <a:pt x="7707" y="435708"/>
                    <a:pt x="29199" y="500185"/>
                  </a:cubicBezTo>
                  <a:cubicBezTo>
                    <a:pt x="50691" y="564662"/>
                    <a:pt x="123635" y="627836"/>
                    <a:pt x="146430" y="687754"/>
                  </a:cubicBezTo>
                  <a:cubicBezTo>
                    <a:pt x="169225" y="747672"/>
                    <a:pt x="167596" y="803682"/>
                    <a:pt x="165968" y="859692"/>
                  </a:cubicBezTo>
                </a:path>
              </a:pathLst>
            </a:custGeom>
            <a:ln w="1651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p:nvSpPr>
          <p:spPr>
            <a:xfrm>
              <a:off x="4727987" y="3535136"/>
              <a:ext cx="4554360" cy="1509892"/>
            </a:xfrm>
            <a:custGeom>
              <a:avLst/>
              <a:gdLst>
                <a:gd name="connsiteX0" fmla="*/ 0 w 2751364"/>
                <a:gd name="connsiteY0" fmla="*/ 996043 h 1521278"/>
                <a:gd name="connsiteX1" fmla="*/ 1224642 w 2751364"/>
                <a:gd name="connsiteY1" fmla="*/ 1355271 h 1521278"/>
                <a:gd name="connsiteX2" fmla="*/ 2751364 w 2751364"/>
                <a:gd name="connsiteY2" fmla="*/ 0 h 1521278"/>
                <a:gd name="connsiteX0" fmla="*/ 0 w 2751364"/>
                <a:gd name="connsiteY0" fmla="*/ 996043 h 1521278"/>
                <a:gd name="connsiteX1" fmla="*/ 1224642 w 2751364"/>
                <a:gd name="connsiteY1" fmla="*/ 1355271 h 1521278"/>
                <a:gd name="connsiteX2" fmla="*/ 2751364 w 2751364"/>
                <a:gd name="connsiteY2" fmla="*/ 0 h 1521278"/>
                <a:gd name="connsiteX0" fmla="*/ 0 w 2816678"/>
                <a:gd name="connsiteY0" fmla="*/ 1004207 h 1530803"/>
                <a:gd name="connsiteX1" fmla="*/ 1224642 w 2816678"/>
                <a:gd name="connsiteY1" fmla="*/ 1363435 h 1530803"/>
                <a:gd name="connsiteX2" fmla="*/ 2816678 w 2816678"/>
                <a:gd name="connsiteY2" fmla="*/ 0 h 1530803"/>
                <a:gd name="connsiteX0" fmla="*/ 1267280 w 4083958"/>
                <a:gd name="connsiteY0" fmla="*/ 1004207 h 1530803"/>
                <a:gd name="connsiteX1" fmla="*/ 2491922 w 4083958"/>
                <a:gd name="connsiteY1" fmla="*/ 1363435 h 1530803"/>
                <a:gd name="connsiteX2" fmla="*/ 4083958 w 4083958"/>
                <a:gd name="connsiteY2" fmla="*/ 0 h 1530803"/>
                <a:gd name="connsiteX0" fmla="*/ 1267280 w 4083958"/>
                <a:gd name="connsiteY0" fmla="*/ 1004207 h 1632857"/>
                <a:gd name="connsiteX1" fmla="*/ 1944915 w 4083958"/>
                <a:gd name="connsiteY1" fmla="*/ 1465489 h 1632857"/>
                <a:gd name="connsiteX2" fmla="*/ 4083958 w 4083958"/>
                <a:gd name="connsiteY2" fmla="*/ 0 h 1632857"/>
                <a:gd name="connsiteX0" fmla="*/ 1267280 w 4083958"/>
                <a:gd name="connsiteY0" fmla="*/ 1004207 h 1632857"/>
                <a:gd name="connsiteX1" fmla="*/ 1944915 w 4083958"/>
                <a:gd name="connsiteY1" fmla="*/ 1465489 h 1632857"/>
                <a:gd name="connsiteX2" fmla="*/ 4083958 w 4083958"/>
                <a:gd name="connsiteY2" fmla="*/ 0 h 1632857"/>
                <a:gd name="connsiteX0" fmla="*/ 834573 w 3651251"/>
                <a:gd name="connsiteY0" fmla="*/ 1004207 h 1632857"/>
                <a:gd name="connsiteX1" fmla="*/ 1512208 w 3651251"/>
                <a:gd name="connsiteY1" fmla="*/ 1465489 h 1632857"/>
                <a:gd name="connsiteX2" fmla="*/ 3651251 w 3651251"/>
                <a:gd name="connsiteY2" fmla="*/ 0 h 1632857"/>
                <a:gd name="connsiteX0" fmla="*/ 967468 w 3784146"/>
                <a:gd name="connsiteY0" fmla="*/ 1004207 h 1526721"/>
                <a:gd name="connsiteX1" fmla="*/ 1645103 w 3784146"/>
                <a:gd name="connsiteY1" fmla="*/ 1465489 h 1526721"/>
                <a:gd name="connsiteX2" fmla="*/ 3784146 w 3784146"/>
                <a:gd name="connsiteY2" fmla="*/ 0 h 1526721"/>
                <a:gd name="connsiteX0" fmla="*/ 834573 w 3651251"/>
                <a:gd name="connsiteY0" fmla="*/ 1004207 h 1526721"/>
                <a:gd name="connsiteX1" fmla="*/ 1512208 w 3651251"/>
                <a:gd name="connsiteY1" fmla="*/ 1465489 h 1526721"/>
                <a:gd name="connsiteX2" fmla="*/ 3651251 w 3651251"/>
                <a:gd name="connsiteY2" fmla="*/ 0 h 1526721"/>
                <a:gd name="connsiteX0" fmla="*/ 834573 w 3651251"/>
                <a:gd name="connsiteY0" fmla="*/ 1004207 h 1465489"/>
                <a:gd name="connsiteX1" fmla="*/ 1512208 w 3651251"/>
                <a:gd name="connsiteY1" fmla="*/ 1465489 h 1465489"/>
                <a:gd name="connsiteX2" fmla="*/ 3651251 w 3651251"/>
                <a:gd name="connsiteY2" fmla="*/ 0 h 1465489"/>
                <a:gd name="connsiteX0" fmla="*/ 834573 w 3651251"/>
                <a:gd name="connsiteY0" fmla="*/ 1004207 h 1465489"/>
                <a:gd name="connsiteX1" fmla="*/ 1724480 w 3651251"/>
                <a:gd name="connsiteY1" fmla="*/ 1465489 h 1465489"/>
                <a:gd name="connsiteX2" fmla="*/ 3651251 w 3651251"/>
                <a:gd name="connsiteY2" fmla="*/ 0 h 1465489"/>
                <a:gd name="connsiteX0" fmla="*/ 834573 w 3651251"/>
                <a:gd name="connsiteY0" fmla="*/ 1004207 h 1465489"/>
                <a:gd name="connsiteX1" fmla="*/ 1699988 w 3651251"/>
                <a:gd name="connsiteY1" fmla="*/ 1465489 h 1465489"/>
                <a:gd name="connsiteX2" fmla="*/ 3651251 w 3651251"/>
                <a:gd name="connsiteY2" fmla="*/ 0 h 1465489"/>
                <a:gd name="connsiteX0" fmla="*/ 834573 w 3651251"/>
                <a:gd name="connsiteY0" fmla="*/ 1004207 h 1465489"/>
                <a:gd name="connsiteX1" fmla="*/ 1699988 w 3651251"/>
                <a:gd name="connsiteY1" fmla="*/ 1465489 h 1465489"/>
                <a:gd name="connsiteX2" fmla="*/ 3651251 w 3651251"/>
                <a:gd name="connsiteY2" fmla="*/ 0 h 1465489"/>
                <a:gd name="connsiteX0" fmla="*/ 834573 w 3651251"/>
                <a:gd name="connsiteY0" fmla="*/ 1004207 h 1465489"/>
                <a:gd name="connsiteX1" fmla="*/ 1699988 w 3651251"/>
                <a:gd name="connsiteY1" fmla="*/ 1465489 h 1465489"/>
                <a:gd name="connsiteX2" fmla="*/ 3651251 w 3651251"/>
                <a:gd name="connsiteY2" fmla="*/ 0 h 1465489"/>
                <a:gd name="connsiteX0" fmla="*/ 144563 w 2961241"/>
                <a:gd name="connsiteY0" fmla="*/ 1004207 h 1690725"/>
                <a:gd name="connsiteX1" fmla="*/ 144236 w 2961241"/>
                <a:gd name="connsiteY1" fmla="*/ 1351418 h 1690725"/>
                <a:gd name="connsiteX2" fmla="*/ 1009978 w 2961241"/>
                <a:gd name="connsiteY2" fmla="*/ 1465489 h 1690725"/>
                <a:gd name="connsiteX3" fmla="*/ 2961241 w 2961241"/>
                <a:gd name="connsiteY3" fmla="*/ 0 h 1690725"/>
                <a:gd name="connsiteX0" fmla="*/ 621846 w 3438524"/>
                <a:gd name="connsiteY0" fmla="*/ 1004207 h 1690725"/>
                <a:gd name="connsiteX1" fmla="*/ 621519 w 3438524"/>
                <a:gd name="connsiteY1" fmla="*/ 1351418 h 1690725"/>
                <a:gd name="connsiteX2" fmla="*/ 1487261 w 3438524"/>
                <a:gd name="connsiteY2" fmla="*/ 1465489 h 1690725"/>
                <a:gd name="connsiteX3" fmla="*/ 3438524 w 3438524"/>
                <a:gd name="connsiteY3" fmla="*/ 0 h 1690725"/>
                <a:gd name="connsiteX0" fmla="*/ 621846 w 3438524"/>
                <a:gd name="connsiteY0" fmla="*/ 1004207 h 1690725"/>
                <a:gd name="connsiteX1" fmla="*/ 628834 w 3438524"/>
                <a:gd name="connsiteY1" fmla="*/ 1463457 h 1690725"/>
                <a:gd name="connsiteX2" fmla="*/ 1487261 w 3438524"/>
                <a:gd name="connsiteY2" fmla="*/ 1465489 h 1690725"/>
                <a:gd name="connsiteX3" fmla="*/ 3438524 w 3438524"/>
                <a:gd name="connsiteY3" fmla="*/ 0 h 1690725"/>
                <a:gd name="connsiteX0" fmla="*/ 621846 w 3438524"/>
                <a:gd name="connsiteY0" fmla="*/ 1004207 h 1690725"/>
                <a:gd name="connsiteX1" fmla="*/ 628834 w 3438524"/>
                <a:gd name="connsiteY1" fmla="*/ 1463457 h 1690725"/>
                <a:gd name="connsiteX2" fmla="*/ 1487261 w 3438524"/>
                <a:gd name="connsiteY2" fmla="*/ 1465489 h 1690725"/>
                <a:gd name="connsiteX3" fmla="*/ 3438524 w 3438524"/>
                <a:gd name="connsiteY3" fmla="*/ 0 h 1690725"/>
                <a:gd name="connsiteX0" fmla="*/ 621846 w 3438524"/>
                <a:gd name="connsiteY0" fmla="*/ 1004207 h 1690725"/>
                <a:gd name="connsiteX1" fmla="*/ 921442 w 3438524"/>
                <a:gd name="connsiteY1" fmla="*/ 1536609 h 1690725"/>
                <a:gd name="connsiteX2" fmla="*/ 1487261 w 3438524"/>
                <a:gd name="connsiteY2" fmla="*/ 1465489 h 1690725"/>
                <a:gd name="connsiteX3" fmla="*/ 3438524 w 3438524"/>
                <a:gd name="connsiteY3" fmla="*/ 0 h 1690725"/>
                <a:gd name="connsiteX0" fmla="*/ 621846 w 3323857"/>
                <a:gd name="connsiteY0" fmla="*/ 1063011 h 1690725"/>
                <a:gd name="connsiteX1" fmla="*/ 806775 w 3323857"/>
                <a:gd name="connsiteY1" fmla="*/ 1536609 h 1690725"/>
                <a:gd name="connsiteX2" fmla="*/ 1372594 w 3323857"/>
                <a:gd name="connsiteY2" fmla="*/ 1465489 h 1690725"/>
                <a:gd name="connsiteX3" fmla="*/ 3323857 w 3323857"/>
                <a:gd name="connsiteY3" fmla="*/ 0 h 1690725"/>
                <a:gd name="connsiteX0" fmla="*/ 827659 w 3529670"/>
                <a:gd name="connsiteY0" fmla="*/ 1063011 h 1690725"/>
                <a:gd name="connsiteX1" fmla="*/ 1012588 w 3529670"/>
                <a:gd name="connsiteY1" fmla="*/ 1536609 h 1690725"/>
                <a:gd name="connsiteX2" fmla="*/ 1578407 w 3529670"/>
                <a:gd name="connsiteY2" fmla="*/ 1465489 h 1690725"/>
                <a:gd name="connsiteX3" fmla="*/ 3529670 w 3529670"/>
                <a:gd name="connsiteY3" fmla="*/ 0 h 1690725"/>
                <a:gd name="connsiteX0" fmla="*/ 827659 w 3529670"/>
                <a:gd name="connsiteY0" fmla="*/ 1063011 h 1690725"/>
                <a:gd name="connsiteX1" fmla="*/ 812655 w 3529670"/>
                <a:gd name="connsiteY1" fmla="*/ 1380779 h 1690725"/>
                <a:gd name="connsiteX2" fmla="*/ 1578407 w 3529670"/>
                <a:gd name="connsiteY2" fmla="*/ 1465489 h 1690725"/>
                <a:gd name="connsiteX3" fmla="*/ 3529670 w 3529670"/>
                <a:gd name="connsiteY3" fmla="*/ 0 h 1690725"/>
                <a:gd name="connsiteX0" fmla="*/ 827659 w 3529670"/>
                <a:gd name="connsiteY0" fmla="*/ 1063011 h 1690725"/>
                <a:gd name="connsiteX1" fmla="*/ 812655 w 3529670"/>
                <a:gd name="connsiteY1" fmla="*/ 1380779 h 1690725"/>
                <a:gd name="connsiteX2" fmla="*/ 1578407 w 3529670"/>
                <a:gd name="connsiteY2" fmla="*/ 1465489 h 1690725"/>
                <a:gd name="connsiteX3" fmla="*/ 3529670 w 3529670"/>
                <a:gd name="connsiteY3" fmla="*/ 0 h 1690725"/>
                <a:gd name="connsiteX0" fmla="*/ 827659 w 3529670"/>
                <a:gd name="connsiteY0" fmla="*/ 1063011 h 1690725"/>
                <a:gd name="connsiteX1" fmla="*/ 830296 w 3529670"/>
                <a:gd name="connsiteY1" fmla="*/ 1336676 h 1690725"/>
                <a:gd name="connsiteX2" fmla="*/ 1578407 w 3529670"/>
                <a:gd name="connsiteY2" fmla="*/ 1465489 h 1690725"/>
                <a:gd name="connsiteX3" fmla="*/ 3529670 w 3529670"/>
                <a:gd name="connsiteY3" fmla="*/ 0 h 1690725"/>
                <a:gd name="connsiteX0" fmla="*/ 827659 w 3529670"/>
                <a:gd name="connsiteY0" fmla="*/ 1063011 h 1690725"/>
                <a:gd name="connsiteX1" fmla="*/ 836177 w 3529670"/>
                <a:gd name="connsiteY1" fmla="*/ 1371959 h 1690725"/>
                <a:gd name="connsiteX2" fmla="*/ 1578407 w 3529670"/>
                <a:gd name="connsiteY2" fmla="*/ 1465489 h 1690725"/>
                <a:gd name="connsiteX3" fmla="*/ 3529670 w 3529670"/>
                <a:gd name="connsiteY3" fmla="*/ 0 h 1690725"/>
                <a:gd name="connsiteX0" fmla="*/ 807078 w 3509089"/>
                <a:gd name="connsiteY0" fmla="*/ 1063011 h 1690725"/>
                <a:gd name="connsiteX1" fmla="*/ 815596 w 3509089"/>
                <a:gd name="connsiteY1" fmla="*/ 1371959 h 1690725"/>
                <a:gd name="connsiteX2" fmla="*/ 1557826 w 3509089"/>
                <a:gd name="connsiteY2" fmla="*/ 1465489 h 1690725"/>
                <a:gd name="connsiteX3" fmla="*/ 3509089 w 3509089"/>
                <a:gd name="connsiteY3" fmla="*/ 0 h 1690725"/>
                <a:gd name="connsiteX0" fmla="*/ 857062 w 3559073"/>
                <a:gd name="connsiteY0" fmla="*/ 1063011 h 1690725"/>
                <a:gd name="connsiteX1" fmla="*/ 865580 w 3559073"/>
                <a:gd name="connsiteY1" fmla="*/ 1371959 h 1690725"/>
                <a:gd name="connsiteX2" fmla="*/ 1607810 w 3559073"/>
                <a:gd name="connsiteY2" fmla="*/ 1465489 h 1690725"/>
                <a:gd name="connsiteX3" fmla="*/ 3559073 w 3559073"/>
                <a:gd name="connsiteY3" fmla="*/ 0 h 1690725"/>
                <a:gd name="connsiteX0" fmla="*/ 857062 w 3559073"/>
                <a:gd name="connsiteY0" fmla="*/ 1063011 h 1690725"/>
                <a:gd name="connsiteX1" fmla="*/ 865580 w 3559073"/>
                <a:gd name="connsiteY1" fmla="*/ 1371959 h 1690725"/>
                <a:gd name="connsiteX2" fmla="*/ 1607810 w 3559073"/>
                <a:gd name="connsiteY2" fmla="*/ 1465489 h 1690725"/>
                <a:gd name="connsiteX3" fmla="*/ 3559073 w 3559073"/>
                <a:gd name="connsiteY3" fmla="*/ 0 h 1690725"/>
                <a:gd name="connsiteX0" fmla="*/ 695351 w 3397362"/>
                <a:gd name="connsiteY0" fmla="*/ 1063011 h 1690725"/>
                <a:gd name="connsiteX1" fmla="*/ 703869 w 3397362"/>
                <a:gd name="connsiteY1" fmla="*/ 1371959 h 1690725"/>
                <a:gd name="connsiteX2" fmla="*/ 1446099 w 3397362"/>
                <a:gd name="connsiteY2" fmla="*/ 1465489 h 1690725"/>
                <a:gd name="connsiteX3" fmla="*/ 3397362 w 3397362"/>
                <a:gd name="connsiteY3" fmla="*/ 0 h 1690725"/>
                <a:gd name="connsiteX0" fmla="*/ 695351 w 3397362"/>
                <a:gd name="connsiteY0" fmla="*/ 1063011 h 1690725"/>
                <a:gd name="connsiteX1" fmla="*/ 703869 w 3397362"/>
                <a:gd name="connsiteY1" fmla="*/ 1371959 h 1690725"/>
                <a:gd name="connsiteX2" fmla="*/ 1446099 w 3397362"/>
                <a:gd name="connsiteY2" fmla="*/ 1465489 h 1690725"/>
                <a:gd name="connsiteX3" fmla="*/ 3397362 w 3397362"/>
                <a:gd name="connsiteY3" fmla="*/ 0 h 1690725"/>
                <a:gd name="connsiteX0" fmla="*/ 695351 w 3681788"/>
                <a:gd name="connsiteY0" fmla="*/ 1063011 h 1587819"/>
                <a:gd name="connsiteX1" fmla="*/ 703869 w 3681788"/>
                <a:gd name="connsiteY1" fmla="*/ 1371959 h 1587819"/>
                <a:gd name="connsiteX2" fmla="*/ 1848906 w 3681788"/>
                <a:gd name="connsiteY2" fmla="*/ 1362583 h 1587819"/>
                <a:gd name="connsiteX3" fmla="*/ 3397362 w 3681788"/>
                <a:gd name="connsiteY3" fmla="*/ 0 h 1587819"/>
                <a:gd name="connsiteX0" fmla="*/ 695351 w 3397362"/>
                <a:gd name="connsiteY0" fmla="*/ 1063011 h 1372748"/>
                <a:gd name="connsiteX1" fmla="*/ 703869 w 3397362"/>
                <a:gd name="connsiteY1" fmla="*/ 1371959 h 1372748"/>
                <a:gd name="connsiteX2" fmla="*/ 3397362 w 3397362"/>
                <a:gd name="connsiteY2" fmla="*/ 0 h 1372748"/>
                <a:gd name="connsiteX0" fmla="*/ 695351 w 4126739"/>
                <a:gd name="connsiteY0" fmla="*/ 1063011 h 1509892"/>
                <a:gd name="connsiteX1" fmla="*/ 703869 w 4126739"/>
                <a:gd name="connsiteY1" fmla="*/ 1371959 h 1509892"/>
                <a:gd name="connsiteX2" fmla="*/ 3397362 w 4126739"/>
                <a:gd name="connsiteY2" fmla="*/ 0 h 1509892"/>
                <a:gd name="connsiteX0" fmla="*/ 695351 w 4126739"/>
                <a:gd name="connsiteY0" fmla="*/ 1063011 h 1509892"/>
                <a:gd name="connsiteX1" fmla="*/ 703869 w 4126739"/>
                <a:gd name="connsiteY1" fmla="*/ 1371959 h 1509892"/>
                <a:gd name="connsiteX2" fmla="*/ 3397362 w 4126739"/>
                <a:gd name="connsiteY2" fmla="*/ 0 h 1509892"/>
                <a:gd name="connsiteX0" fmla="*/ 695351 w 4126739"/>
                <a:gd name="connsiteY0" fmla="*/ 1063011 h 1509892"/>
                <a:gd name="connsiteX1" fmla="*/ 703869 w 4126739"/>
                <a:gd name="connsiteY1" fmla="*/ 1371959 h 1509892"/>
                <a:gd name="connsiteX2" fmla="*/ 3397362 w 4126739"/>
                <a:gd name="connsiteY2" fmla="*/ 0 h 1509892"/>
                <a:gd name="connsiteX0" fmla="*/ 695351 w 4303151"/>
                <a:gd name="connsiteY0" fmla="*/ 1063011 h 1509892"/>
                <a:gd name="connsiteX1" fmla="*/ 880281 w 4303151"/>
                <a:gd name="connsiteY1" fmla="*/ 1371959 h 1509892"/>
                <a:gd name="connsiteX2" fmla="*/ 3397362 w 4303151"/>
                <a:gd name="connsiteY2" fmla="*/ 0 h 1509892"/>
                <a:gd name="connsiteX0" fmla="*/ 916415 w 4524215"/>
                <a:gd name="connsiteY0" fmla="*/ 1063011 h 1509892"/>
                <a:gd name="connsiteX1" fmla="*/ 1101345 w 4524215"/>
                <a:gd name="connsiteY1" fmla="*/ 1371959 h 1509892"/>
                <a:gd name="connsiteX2" fmla="*/ 3618426 w 4524215"/>
                <a:gd name="connsiteY2" fmla="*/ 0 h 1509892"/>
                <a:gd name="connsiteX0" fmla="*/ 765690 w 4373490"/>
                <a:gd name="connsiteY0" fmla="*/ 1063011 h 1509892"/>
                <a:gd name="connsiteX1" fmla="*/ 950620 w 4373490"/>
                <a:gd name="connsiteY1" fmla="*/ 1371959 h 1509892"/>
                <a:gd name="connsiteX2" fmla="*/ 3467701 w 4373490"/>
                <a:gd name="connsiteY2" fmla="*/ 0 h 1509892"/>
                <a:gd name="connsiteX0" fmla="*/ 765690 w 4373490"/>
                <a:gd name="connsiteY0" fmla="*/ 903861 h 1509892"/>
                <a:gd name="connsiteX1" fmla="*/ 950620 w 4373490"/>
                <a:gd name="connsiteY1" fmla="*/ 1371959 h 1509892"/>
                <a:gd name="connsiteX2" fmla="*/ 3467701 w 4373490"/>
                <a:gd name="connsiteY2" fmla="*/ 0 h 1509892"/>
                <a:gd name="connsiteX0" fmla="*/ 856125 w 4463925"/>
                <a:gd name="connsiteY0" fmla="*/ 903861 h 1509892"/>
                <a:gd name="connsiteX1" fmla="*/ 1041055 w 4463925"/>
                <a:gd name="connsiteY1" fmla="*/ 1371959 h 1509892"/>
                <a:gd name="connsiteX2" fmla="*/ 3558136 w 4463925"/>
                <a:gd name="connsiteY2" fmla="*/ 0 h 1509892"/>
                <a:gd name="connsiteX0" fmla="*/ 936512 w 4544312"/>
                <a:gd name="connsiteY0" fmla="*/ 903861 h 1509892"/>
                <a:gd name="connsiteX1" fmla="*/ 1121442 w 4544312"/>
                <a:gd name="connsiteY1" fmla="*/ 1371959 h 1509892"/>
                <a:gd name="connsiteX2" fmla="*/ 3638523 w 4544312"/>
                <a:gd name="connsiteY2" fmla="*/ 0 h 1509892"/>
                <a:gd name="connsiteX0" fmla="*/ 946560 w 4554360"/>
                <a:gd name="connsiteY0" fmla="*/ 903861 h 1509892"/>
                <a:gd name="connsiteX1" fmla="*/ 1131490 w 4554360"/>
                <a:gd name="connsiteY1" fmla="*/ 1371959 h 1509892"/>
                <a:gd name="connsiteX2" fmla="*/ 3648571 w 4554360"/>
                <a:gd name="connsiteY2" fmla="*/ 0 h 1509892"/>
                <a:gd name="connsiteX0" fmla="*/ 946560 w 4554360"/>
                <a:gd name="connsiteY0" fmla="*/ 903861 h 1509892"/>
                <a:gd name="connsiteX1" fmla="*/ 1131490 w 4554360"/>
                <a:gd name="connsiteY1" fmla="*/ 1371959 h 1509892"/>
                <a:gd name="connsiteX2" fmla="*/ 3648571 w 4554360"/>
                <a:gd name="connsiteY2" fmla="*/ 0 h 1509892"/>
              </a:gdLst>
              <a:ahLst/>
              <a:cxnLst>
                <a:cxn ang="0">
                  <a:pos x="connsiteX0" y="connsiteY0"/>
                </a:cxn>
                <a:cxn ang="0">
                  <a:pos x="connsiteX1" y="connsiteY1"/>
                </a:cxn>
                <a:cxn ang="0">
                  <a:pos x="connsiteX2" y="connsiteY2"/>
                </a:cxn>
              </a:cxnLst>
              <a:rect l="l" t="t" r="r" b="b"/>
              <a:pathLst>
                <a:path w="4554360" h="1509892">
                  <a:moveTo>
                    <a:pt x="946560" y="903861"/>
                  </a:moveTo>
                  <a:cubicBezTo>
                    <a:pt x="0" y="1129056"/>
                    <a:pt x="599054" y="1372748"/>
                    <a:pt x="1131490" y="1371959"/>
                  </a:cubicBezTo>
                  <a:cubicBezTo>
                    <a:pt x="4554360" y="1509892"/>
                    <a:pt x="2045291" y="302982"/>
                    <a:pt x="3648571" y="0"/>
                  </a:cubicBezTo>
                </a:path>
              </a:pathLst>
            </a:custGeom>
            <a:ln w="29210">
              <a:solidFill>
                <a:schemeClr val="accent2">
                  <a:lumMod val="75000"/>
                </a:schemeClr>
              </a:solidFill>
              <a:tailEnd type="stealth"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9" name="Group 38"/>
          <p:cNvGrpSpPr/>
          <p:nvPr/>
        </p:nvGrpSpPr>
        <p:grpSpPr>
          <a:xfrm>
            <a:off x="6373521" y="2857769"/>
            <a:ext cx="1985733" cy="1625331"/>
            <a:chOff x="6373521" y="2857769"/>
            <a:chExt cx="1985733" cy="1625331"/>
          </a:xfrm>
        </p:grpSpPr>
        <p:grpSp>
          <p:nvGrpSpPr>
            <p:cNvPr id="33" name="Group 32"/>
            <p:cNvGrpSpPr/>
            <p:nvPr/>
          </p:nvGrpSpPr>
          <p:grpSpPr>
            <a:xfrm>
              <a:off x="6373521" y="3455988"/>
              <a:ext cx="1985733" cy="1027112"/>
              <a:chOff x="6373521" y="3455988"/>
              <a:chExt cx="1985733" cy="1027112"/>
            </a:xfrm>
          </p:grpSpPr>
          <p:sp>
            <p:nvSpPr>
              <p:cNvPr id="8" name="Freeform 7"/>
              <p:cNvSpPr/>
              <p:nvPr/>
            </p:nvSpPr>
            <p:spPr>
              <a:xfrm>
                <a:off x="6550485" y="3455988"/>
                <a:ext cx="723900" cy="1027112"/>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p:cNvCxnSpPr/>
              <p:nvPr/>
            </p:nvCxnSpPr>
            <p:spPr>
              <a:xfrm>
                <a:off x="6373521" y="4483100"/>
                <a:ext cx="1985733"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7287925" y="3455988"/>
                <a:ext cx="723900" cy="1027112"/>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15875">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8" name="TextBox 37"/>
            <p:cNvSpPr txBox="1"/>
            <p:nvPr/>
          </p:nvSpPr>
          <p:spPr>
            <a:xfrm>
              <a:off x="6771866" y="2857769"/>
              <a:ext cx="1166192" cy="646331"/>
            </a:xfrm>
            <a:prstGeom prst="rect">
              <a:avLst/>
            </a:prstGeom>
            <a:noFill/>
          </p:spPr>
          <p:txBody>
            <a:bodyPr wrap="square" rtlCol="0">
              <a:spAutoFit/>
            </a:bodyPr>
            <a:lstStyle/>
            <a:p>
              <a:pPr algn="r"/>
              <a:r>
                <a:rPr lang="en-US" dirty="0" smtClean="0"/>
                <a:t>Missing allele</a:t>
              </a:r>
              <a:endParaRPr lang="en-US"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3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3"/>
          <p:cNvSpPr>
            <a:spLocks noGrp="1"/>
          </p:cNvSpPr>
          <p:nvPr>
            <p:ph type="dt" sz="quarter" idx="10"/>
          </p:nvPr>
        </p:nvSpPr>
        <p:spPr/>
        <p:txBody>
          <a:bodyPr/>
          <a:lstStyle/>
          <a:p>
            <a:pPr>
              <a:defRPr/>
            </a:pPr>
            <a:fld id="{2BE0A427-303F-4D9F-9835-16AD648CD55B}" type="datetime1">
              <a:rPr lang="en-US"/>
              <a:pPr>
                <a:defRPr/>
              </a:pPr>
              <a:t>3/20/2016</a:t>
            </a:fld>
            <a:endParaRPr lang="en-US"/>
          </a:p>
        </p:txBody>
      </p:sp>
      <p:sp>
        <p:nvSpPr>
          <p:cNvPr id="3075" name="Rectangle 2"/>
          <p:cNvSpPr>
            <a:spLocks noGrp="1" noChangeArrowheads="1"/>
          </p:cNvSpPr>
          <p:nvPr>
            <p:ph type="title"/>
          </p:nvPr>
        </p:nvSpPr>
        <p:spPr/>
        <p:txBody>
          <a:bodyPr/>
          <a:lstStyle/>
          <a:p>
            <a:pPr eaLnBrk="1" hangingPunct="1"/>
            <a:r>
              <a:rPr lang="en-US" sz="4000" dirty="0" smtClean="0"/>
              <a:t>Mixture Solution</a:t>
            </a:r>
          </a:p>
        </p:txBody>
      </p:sp>
      <p:sp>
        <p:nvSpPr>
          <p:cNvPr id="3078" name="Rectangle 3"/>
          <p:cNvSpPr>
            <a:spLocks noGrp="1" noChangeArrowheads="1"/>
          </p:cNvSpPr>
          <p:nvPr>
            <p:ph type="body" idx="1"/>
          </p:nvPr>
        </p:nvSpPr>
        <p:spPr>
          <a:xfrm>
            <a:off x="457200" y="1165225"/>
            <a:ext cx="8229600" cy="4525963"/>
          </a:xfrm>
        </p:spPr>
        <p:txBody>
          <a:bodyPr/>
          <a:lstStyle/>
          <a:p>
            <a:pPr eaLnBrk="1" hangingPunct="1">
              <a:lnSpc>
                <a:spcPct val="90000"/>
              </a:lnSpc>
            </a:pPr>
            <a:r>
              <a:rPr lang="en-US" dirty="0" smtClean="0"/>
              <a:t>Evidential value (likelihood ratio) for DNA mixtures</a:t>
            </a:r>
          </a:p>
          <a:p>
            <a:pPr eaLnBrk="1" hangingPunct="1">
              <a:lnSpc>
                <a:spcPct val="90000"/>
              </a:lnSpc>
            </a:pPr>
            <a:r>
              <a:rPr lang="en-US" dirty="0" smtClean="0"/>
              <a:t>Unified model – minimum “moving parts”</a:t>
            </a:r>
          </a:p>
          <a:p>
            <a:pPr lvl="1" eaLnBrk="1" hangingPunct="1">
              <a:lnSpc>
                <a:spcPct val="90000"/>
              </a:lnSpc>
            </a:pPr>
            <a:r>
              <a:rPr lang="en-US" dirty="0" smtClean="0"/>
              <a:t>dropout, drop-in, peak height &amp; stutter ratios – consequences of a single phenomenon.</a:t>
            </a:r>
          </a:p>
          <a:p>
            <a:pPr eaLnBrk="1" hangingPunct="1">
              <a:lnSpc>
                <a:spcPct val="90000"/>
              </a:lnSpc>
            </a:pPr>
            <a:r>
              <a:rPr lang="en-US" dirty="0" smtClean="0"/>
              <a:t>Elegant model → Simplicity → …</a:t>
            </a:r>
          </a:p>
          <a:p>
            <a:pPr lvl="1" eaLnBrk="1" hangingPunct="1">
              <a:lnSpc>
                <a:spcPct val="90000"/>
              </a:lnSpc>
            </a:pPr>
            <a:r>
              <a:rPr lang="en-US" dirty="0" smtClean="0"/>
              <a:t>Robustness, speed, predictability, … and insight.</a:t>
            </a:r>
          </a:p>
          <a:p>
            <a:pPr lvl="1" eaLnBrk="1" hangingPunct="1">
              <a:lnSpc>
                <a:spcPct val="90000"/>
              </a:lnSpc>
            </a:pPr>
            <a:r>
              <a:rPr lang="en-US" dirty="0" smtClean="0"/>
              <a:t>Simpler than semi-continuous approach</a:t>
            </a:r>
          </a:p>
          <a:p>
            <a:pPr lvl="1" eaLnBrk="1" hangingPunct="1">
              <a:lnSpc>
                <a:spcPct val="90000"/>
              </a:lnSpc>
            </a:pPr>
            <a:r>
              <a:rPr lang="en-US" dirty="0" smtClean="0"/>
              <a:t>Mathematics instead of MCMC</a:t>
            </a:r>
          </a:p>
        </p:txBody>
      </p:sp>
      <p:sp>
        <p:nvSpPr>
          <p:cNvPr id="11" name="TextBox 10"/>
          <p:cNvSpPr txBox="1"/>
          <p:nvPr/>
        </p:nvSpPr>
        <p:spPr>
          <a:xfrm>
            <a:off x="11699082" y="5966969"/>
            <a:ext cx="1165225" cy="523875"/>
          </a:xfrm>
          <a:prstGeom prst="rect">
            <a:avLst/>
          </a:prstGeom>
          <a:solidFill>
            <a:schemeClr val="accent6">
              <a:lumMod val="40000"/>
              <a:lumOff val="60000"/>
            </a:schemeClr>
          </a:solidFill>
        </p:spPr>
        <p:txBody>
          <a:bodyPr wrap="none">
            <a:spAutoFit/>
          </a:bodyPr>
          <a:lstStyle/>
          <a:p>
            <a:pPr>
              <a:defRPr/>
            </a:pPr>
            <a:r>
              <a:rPr lang="en-US" sz="2800" u="sng" dirty="0">
                <a:solidFill>
                  <a:schemeClr val="accent2">
                    <a:lumMod val="75000"/>
                  </a:schemeClr>
                </a:solidFill>
                <a:latin typeface="+mn-lt"/>
              </a:rPr>
              <a:t>stutter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78">
                                            <p:txEl>
                                              <p:pRg st="6" end="6"/>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40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uiExpand="1" build="p" bldLvl="3"/>
      <p:bldP spid="11" grpId="0" uiExpan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of contributors</a:t>
            </a:r>
            <a:endParaRPr lang="en-US" dirty="0"/>
          </a:p>
        </p:txBody>
      </p:sp>
      <p:sp>
        <p:nvSpPr>
          <p:cNvPr id="3" name="Content Placeholder 2"/>
          <p:cNvSpPr>
            <a:spLocks noGrp="1"/>
          </p:cNvSpPr>
          <p:nvPr>
            <p:ph idx="1"/>
          </p:nvPr>
        </p:nvSpPr>
        <p:spPr>
          <a:xfrm>
            <a:off x="457199" y="1600200"/>
            <a:ext cx="8322733" cy="4525963"/>
          </a:xfrm>
        </p:spPr>
        <p:txBody>
          <a:bodyPr/>
          <a:lstStyle/>
          <a:p>
            <a:r>
              <a:rPr lang="en-US" dirty="0" smtClean="0"/>
              <a:t>“Expert” advice: Start by determining the number of contributors!</a:t>
            </a:r>
          </a:p>
          <a:p>
            <a:r>
              <a:rPr lang="en-US" dirty="0" smtClean="0"/>
              <a:t>Why is this a problem?</a:t>
            </a:r>
          </a:p>
          <a:p>
            <a:pPr lvl="1"/>
            <a:r>
              <a:rPr lang="en-US" dirty="0" smtClean="0"/>
              <a:t>How can we know the number?</a:t>
            </a:r>
          </a:p>
          <a:p>
            <a:pPr lvl="1"/>
            <a:r>
              <a:rPr lang="en-US" dirty="0" smtClean="0"/>
              <a:t>What’s a “contributor” anyway?</a:t>
            </a: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smtClean="0"/>
              <a:t>Rethinking </a:t>
            </a:r>
            <a:r>
              <a:rPr lang="en-US" sz="4000" dirty="0" smtClean="0"/>
              <a:t>“contributor”</a:t>
            </a:r>
            <a:endParaRPr lang="en-US" sz="4000" dirty="0"/>
          </a:p>
        </p:txBody>
      </p:sp>
      <p:sp>
        <p:nvSpPr>
          <p:cNvPr id="3" name="Content Placeholder 2"/>
          <p:cNvSpPr>
            <a:spLocks noGrp="1"/>
          </p:cNvSpPr>
          <p:nvPr>
            <p:ph idx="1"/>
          </p:nvPr>
        </p:nvSpPr>
        <p:spPr>
          <a:xfrm>
            <a:off x="457200" y="1330036"/>
            <a:ext cx="8229600" cy="4842164"/>
          </a:xfrm>
        </p:spPr>
        <p:txBody>
          <a:bodyPr/>
          <a:lstStyle/>
          <a:p>
            <a:r>
              <a:rPr lang="en-US" sz="2400" dirty="0" smtClean="0"/>
              <a:t>What is a contributor?</a:t>
            </a:r>
          </a:p>
          <a:p>
            <a:pPr lvl="1"/>
            <a:r>
              <a:rPr lang="en-US" sz="2400" dirty="0" smtClean="0"/>
              <a:t>One DNA molecule donated? Amplified? </a:t>
            </a:r>
          </a:p>
          <a:p>
            <a:pPr lvl="1"/>
            <a:r>
              <a:rPr lang="en-US" sz="2400" dirty="0" smtClean="0"/>
              <a:t>Source of one florescence photon?</a:t>
            </a:r>
          </a:p>
          <a:p>
            <a:pPr lvl="1">
              <a:buFont typeface="Wingdings" pitchFamily="2" charset="2"/>
              <a:buChar char="Ø"/>
            </a:pPr>
            <a:r>
              <a:rPr lang="en-US" dirty="0" smtClean="0">
                <a:solidFill>
                  <a:schemeClr val="accent6">
                    <a:lumMod val="50000"/>
                  </a:schemeClr>
                </a:solidFill>
              </a:rPr>
              <a:t>Not operationally useful</a:t>
            </a:r>
          </a:p>
          <a:p>
            <a:pPr lvl="1"/>
            <a:r>
              <a:rPr lang="en-US" sz="2400" dirty="0" smtClean="0"/>
              <a:t>Source of “significant” florescence?</a:t>
            </a:r>
          </a:p>
          <a:p>
            <a:pPr lvl="1">
              <a:buFont typeface="Wingdings" pitchFamily="2" charset="2"/>
              <a:buChar char="Ø"/>
            </a:pPr>
            <a:r>
              <a:rPr lang="en-US" dirty="0" smtClean="0">
                <a:solidFill>
                  <a:schemeClr val="accent6">
                    <a:lumMod val="50000"/>
                  </a:schemeClr>
                </a:solidFill>
              </a:rPr>
              <a:t>Not well-defined</a:t>
            </a:r>
          </a:p>
          <a:p>
            <a:pPr>
              <a:buNone/>
            </a:pPr>
            <a:r>
              <a:rPr lang="en-US" sz="2400" b="1" dirty="0" smtClean="0"/>
              <a:t>Conclusion:</a:t>
            </a:r>
            <a:r>
              <a:rPr lang="en-US" sz="2400" dirty="0" smtClean="0"/>
              <a:t> “# of contributors” isn’t a clear concept, </a:t>
            </a:r>
          </a:p>
          <a:p>
            <a:pPr lvl="1"/>
            <a:r>
              <a:rPr lang="en-US" sz="2400" dirty="0" smtClean="0"/>
              <a:t>therefore </a:t>
            </a:r>
            <a:r>
              <a:rPr lang="en-US" sz="2400" dirty="0" smtClean="0">
                <a:solidFill>
                  <a:srgbClr val="C00000"/>
                </a:solidFill>
              </a:rPr>
              <a:t>nonsense to insist it be same for Hp &amp; for Hd</a:t>
            </a:r>
            <a:r>
              <a:rPr lang="en-US" sz="2400" dirty="0" smtClean="0"/>
              <a:t>.</a:t>
            </a:r>
          </a:p>
          <a:p>
            <a:pPr lvl="2"/>
            <a:r>
              <a:rPr lang="en-US" sz="2000" dirty="0" smtClean="0"/>
              <a:t>(Besides – who would get to decide?)</a:t>
            </a:r>
          </a:p>
          <a:p>
            <a:r>
              <a:rPr lang="en-US" sz="2800" dirty="0" smtClean="0"/>
              <a:t>Program must determine best Prosecution &amp; Defense choices separately by trying all #’s.</a:t>
            </a:r>
          </a:p>
        </p:txBody>
      </p:sp>
      <p:sp>
        <p:nvSpPr>
          <p:cNvPr id="4" name="Date Placeholder 3"/>
          <p:cNvSpPr>
            <a:spLocks noGrp="1"/>
          </p:cNvSpPr>
          <p:nvPr>
            <p:ph type="dt" sz="half" idx="10"/>
          </p:nvPr>
        </p:nvSpPr>
        <p:spPr/>
        <p:txBody>
          <a:bodyPr/>
          <a:lstStyle/>
          <a:p>
            <a:pPr>
              <a:defRPr/>
            </a:pPr>
            <a:fld id="{C99E2CF6-46AF-44ED-901F-F892D98F018A}" type="datetime1">
              <a:rPr lang="en-US" smtClean="0"/>
              <a:pPr>
                <a:defRPr/>
              </a:pPr>
              <a:t>3/20/2016</a:t>
            </a:fld>
            <a:endParaRPr lang="en-US"/>
          </a:p>
        </p:txBody>
      </p:sp>
      <p:sp>
        <p:nvSpPr>
          <p:cNvPr id="5" name="Slide Number Placeholder 4"/>
          <p:cNvSpPr>
            <a:spLocks noGrp="1"/>
          </p:cNvSpPr>
          <p:nvPr>
            <p:ph type="sldNum" sz="quarter" idx="12"/>
          </p:nvPr>
        </p:nvSpPr>
        <p:spPr/>
        <p:txBody>
          <a:bodyPr/>
          <a:lstStyle/>
          <a:p>
            <a:pPr>
              <a:defRPr/>
            </a:pPr>
            <a:fld id="{E56A348F-A2FD-4687-92EF-F01001FED559}" type="slidenum">
              <a:rPr lang="en-US" smtClean="0"/>
              <a:pPr>
                <a:defRPr/>
              </a:pPr>
              <a:t>14</a:t>
            </a:fld>
            <a:r>
              <a:rPr lang="en-US"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46"/>
            <a:ext cx="8229600" cy="1143000"/>
          </a:xfrm>
        </p:spPr>
        <p:txBody>
          <a:bodyPr/>
          <a:lstStyle/>
          <a:p>
            <a:r>
              <a:rPr lang="en-US" dirty="0" smtClean="0"/>
              <a:t>Stochastic threshold?</a:t>
            </a:r>
            <a:endParaRPr lang="en-US" dirty="0"/>
          </a:p>
        </p:txBody>
      </p:sp>
      <p:sp>
        <p:nvSpPr>
          <p:cNvPr id="3" name="Content Placeholder 2"/>
          <p:cNvSpPr>
            <a:spLocks noGrp="1"/>
          </p:cNvSpPr>
          <p:nvPr>
            <p:ph idx="1"/>
          </p:nvPr>
        </p:nvSpPr>
        <p:spPr>
          <a:xfrm>
            <a:off x="457200" y="2582103"/>
            <a:ext cx="7235371" cy="1089786"/>
          </a:xfrm>
        </p:spPr>
        <p:txBody>
          <a:bodyPr/>
          <a:lstStyle/>
          <a:p>
            <a:r>
              <a:rPr lang="en-US" sz="2800" dirty="0" smtClean="0"/>
              <a:t>Artifice for analysis of simple stains.</a:t>
            </a:r>
          </a:p>
          <a:p>
            <a:r>
              <a:rPr lang="en-US" sz="2800" i="1" dirty="0" smtClean="0"/>
              <a:t>Never</a:t>
            </a:r>
            <a:r>
              <a:rPr lang="en-US" sz="2800" dirty="0" smtClean="0"/>
              <a:t> made sense for mixtures.</a:t>
            </a:r>
          </a:p>
          <a:p>
            <a:endParaRPr lang="en-US" sz="2800" i="1" dirty="0" smtClean="0"/>
          </a:p>
          <a:p>
            <a:endParaRPr lang="en-US" sz="2800" i="1" dirty="0" smtClean="0"/>
          </a:p>
          <a:p>
            <a:endParaRPr lang="en-US" sz="2800" i="1" dirty="0" smtClean="0"/>
          </a:p>
          <a:p>
            <a:r>
              <a:rPr lang="en-US" sz="2800" dirty="0" smtClean="0"/>
              <a:t>Useful alternative: 1-person mixture analysis</a:t>
            </a:r>
            <a:endParaRPr lang="en-US" sz="2800"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sp>
        <p:nvSpPr>
          <p:cNvPr id="11" name="TextBox 10"/>
          <p:cNvSpPr txBox="1"/>
          <p:nvPr/>
        </p:nvSpPr>
        <p:spPr>
          <a:xfrm>
            <a:off x="587830" y="1295165"/>
            <a:ext cx="1190754" cy="400110"/>
          </a:xfrm>
          <a:prstGeom prst="rect">
            <a:avLst/>
          </a:prstGeom>
          <a:noFill/>
        </p:spPr>
        <p:txBody>
          <a:bodyPr wrap="square" rtlCol="0">
            <a:spAutoFit/>
          </a:bodyPr>
          <a:lstStyle/>
          <a:p>
            <a:pPr algn="r"/>
            <a:r>
              <a:rPr lang="en-US" sz="2000" dirty="0" smtClean="0">
                <a:solidFill>
                  <a:schemeClr val="accent2">
                    <a:lumMod val="75000"/>
                  </a:schemeClr>
                </a:solidFill>
              </a:rPr>
              <a:t>100 </a:t>
            </a:r>
            <a:r>
              <a:rPr lang="en-US" sz="2000" dirty="0" err="1" smtClean="0">
                <a:solidFill>
                  <a:schemeClr val="accent2">
                    <a:lumMod val="75000"/>
                  </a:schemeClr>
                </a:solidFill>
              </a:rPr>
              <a:t>rfu</a:t>
            </a:r>
            <a:endParaRPr lang="en-US" sz="2000" dirty="0">
              <a:solidFill>
                <a:schemeClr val="accent2">
                  <a:lumMod val="75000"/>
                </a:schemeClr>
              </a:solidFill>
            </a:endParaRPr>
          </a:p>
        </p:txBody>
      </p:sp>
      <p:sp>
        <p:nvSpPr>
          <p:cNvPr id="24" name="Freeform 23"/>
          <p:cNvSpPr/>
          <p:nvPr/>
        </p:nvSpPr>
        <p:spPr>
          <a:xfrm>
            <a:off x="3193777" y="822036"/>
            <a:ext cx="752580" cy="687685"/>
          </a:xfrm>
          <a:custGeom>
            <a:avLst/>
            <a:gdLst>
              <a:gd name="connsiteX0" fmla="*/ 0 w 402771"/>
              <a:gd name="connsiteY0" fmla="*/ 0 h 903514"/>
              <a:gd name="connsiteX1" fmla="*/ 402771 w 402771"/>
              <a:gd name="connsiteY1" fmla="*/ 903514 h 903514"/>
              <a:gd name="connsiteX0" fmla="*/ 0 w 1074964"/>
              <a:gd name="connsiteY0" fmla="*/ 0 h 903514"/>
              <a:gd name="connsiteX1" fmla="*/ 402771 w 1074964"/>
              <a:gd name="connsiteY1" fmla="*/ 903514 h 903514"/>
              <a:gd name="connsiteX0" fmla="*/ 0 w 1074964"/>
              <a:gd name="connsiteY0" fmla="*/ 0 h 903514"/>
              <a:gd name="connsiteX1" fmla="*/ 402771 w 1074964"/>
              <a:gd name="connsiteY1" fmla="*/ 903514 h 903514"/>
              <a:gd name="connsiteX0" fmla="*/ 51010 w 672193"/>
              <a:gd name="connsiteY0" fmla="*/ 0 h 903514"/>
              <a:gd name="connsiteX1" fmla="*/ 0 w 672193"/>
              <a:gd name="connsiteY1" fmla="*/ 903514 h 903514"/>
              <a:gd name="connsiteX0" fmla="*/ 51010 w 752580"/>
              <a:gd name="connsiteY0" fmla="*/ 0 h 903514"/>
              <a:gd name="connsiteX1" fmla="*/ 0 w 752580"/>
              <a:gd name="connsiteY1" fmla="*/ 903514 h 903514"/>
              <a:gd name="connsiteX0" fmla="*/ 51010 w 752580"/>
              <a:gd name="connsiteY0" fmla="*/ 0 h 903514"/>
              <a:gd name="connsiteX1" fmla="*/ 0 w 752580"/>
              <a:gd name="connsiteY1" fmla="*/ 903514 h 903514"/>
              <a:gd name="connsiteX0" fmla="*/ 169910 w 752580"/>
              <a:gd name="connsiteY0" fmla="*/ 0 h 945979"/>
              <a:gd name="connsiteX1" fmla="*/ 0 w 752580"/>
              <a:gd name="connsiteY1" fmla="*/ 945979 h 945979"/>
            </a:gdLst>
            <a:ahLst/>
            <a:cxnLst>
              <a:cxn ang="0">
                <a:pos x="connsiteX0" y="connsiteY0"/>
              </a:cxn>
              <a:cxn ang="0">
                <a:pos x="connsiteX1" y="connsiteY1"/>
              </a:cxn>
            </a:cxnLst>
            <a:rect l="l" t="t" r="r" b="b"/>
            <a:pathLst>
              <a:path w="752580" h="945979">
                <a:moveTo>
                  <a:pt x="169910" y="0"/>
                </a:moveTo>
                <a:cubicBezTo>
                  <a:pt x="304167" y="301171"/>
                  <a:pt x="752580" y="735243"/>
                  <a:pt x="0" y="945979"/>
                </a:cubicBezTo>
              </a:path>
            </a:pathLst>
          </a:custGeom>
          <a:ln w="25400">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3431273" y="1736942"/>
            <a:ext cx="2283722" cy="369332"/>
          </a:xfrm>
          <a:prstGeom prst="rect">
            <a:avLst/>
          </a:prstGeom>
          <a:noFill/>
        </p:spPr>
        <p:txBody>
          <a:bodyPr wrap="square" rtlCol="0">
            <a:spAutoFit/>
          </a:bodyPr>
          <a:lstStyle/>
          <a:p>
            <a:r>
              <a:rPr lang="en-US" dirty="0" smtClean="0">
                <a:solidFill>
                  <a:schemeClr val="accent2">
                    <a:lumMod val="75000"/>
                  </a:schemeClr>
                </a:solidFill>
              </a:rPr>
              <a:t>analytic threshold</a:t>
            </a:r>
            <a:endParaRPr lang="en-US" dirty="0">
              <a:solidFill>
                <a:schemeClr val="accent2">
                  <a:lumMod val="75000"/>
                </a:schemeClr>
              </a:solidFill>
            </a:endParaRPr>
          </a:p>
        </p:txBody>
      </p:sp>
      <p:cxnSp>
        <p:nvCxnSpPr>
          <p:cNvPr id="14" name="Straight Connector 13"/>
          <p:cNvCxnSpPr/>
          <p:nvPr/>
        </p:nvCxnSpPr>
        <p:spPr>
          <a:xfrm>
            <a:off x="1674748" y="2433116"/>
            <a:ext cx="1567180" cy="4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736161" y="1524055"/>
            <a:ext cx="1397847" cy="3522"/>
          </a:xfrm>
          <a:prstGeom prst="line">
            <a:avLst/>
          </a:prstGeom>
          <a:ln w="349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Freeform 15"/>
          <p:cNvSpPr/>
          <p:nvPr/>
        </p:nvSpPr>
        <p:spPr>
          <a:xfrm>
            <a:off x="2027717" y="1334465"/>
            <a:ext cx="397631" cy="1069312"/>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Freeform 16"/>
          <p:cNvSpPr/>
          <p:nvPr/>
        </p:nvSpPr>
        <p:spPr>
          <a:xfrm>
            <a:off x="2645572" y="1856972"/>
            <a:ext cx="397631" cy="552449"/>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18" name="Straight Connector 17"/>
          <p:cNvCxnSpPr/>
          <p:nvPr/>
        </p:nvCxnSpPr>
        <p:spPr>
          <a:xfrm>
            <a:off x="1736157" y="1958128"/>
            <a:ext cx="1756517" cy="1900"/>
          </a:xfrm>
          <a:prstGeom prst="line">
            <a:avLst/>
          </a:prstGeom>
          <a:ln w="254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774695" y="1979008"/>
            <a:ext cx="1363980" cy="436756"/>
          </a:xfrm>
          <a:prstGeom prst="rect">
            <a:avLst/>
          </a:prstGeom>
          <a:solidFill>
            <a:schemeClr val="accent6">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3394275" y="2095530"/>
            <a:ext cx="2357718" cy="369332"/>
          </a:xfrm>
          <a:prstGeom prst="rect">
            <a:avLst/>
          </a:prstGeom>
          <a:noFill/>
        </p:spPr>
        <p:txBody>
          <a:bodyPr wrap="square" rtlCol="0">
            <a:spAutoFit/>
          </a:bodyPr>
          <a:lstStyle/>
          <a:p>
            <a:r>
              <a:rPr lang="en-US" dirty="0" smtClean="0">
                <a:solidFill>
                  <a:schemeClr val="accent2">
                    <a:lumMod val="75000"/>
                  </a:schemeClr>
                </a:solidFill>
              </a:rPr>
              <a:t>Unobserved region</a:t>
            </a:r>
            <a:endParaRPr lang="en-US" dirty="0">
              <a:solidFill>
                <a:schemeClr val="accent2">
                  <a:lumMod val="75000"/>
                </a:schemeClr>
              </a:solidFill>
            </a:endParaRPr>
          </a:p>
        </p:txBody>
      </p:sp>
      <p:sp>
        <p:nvSpPr>
          <p:cNvPr id="40" name="Freeform 39"/>
          <p:cNvSpPr/>
          <p:nvPr/>
        </p:nvSpPr>
        <p:spPr>
          <a:xfrm>
            <a:off x="3128192" y="2189311"/>
            <a:ext cx="350114" cy="89647"/>
          </a:xfrm>
          <a:custGeom>
            <a:avLst/>
            <a:gdLst>
              <a:gd name="connsiteX0" fmla="*/ 295835 w 295835"/>
              <a:gd name="connsiteY0" fmla="*/ 89647 h 89647"/>
              <a:gd name="connsiteX1" fmla="*/ 0 w 295835"/>
              <a:gd name="connsiteY1" fmla="*/ 0 h 89647"/>
              <a:gd name="connsiteX0" fmla="*/ 350114 w 350114"/>
              <a:gd name="connsiteY0" fmla="*/ 89647 h 89647"/>
              <a:gd name="connsiteX1" fmla="*/ 0 w 350114"/>
              <a:gd name="connsiteY1" fmla="*/ 0 h 89647"/>
              <a:gd name="connsiteX0" fmla="*/ 350114 w 350114"/>
              <a:gd name="connsiteY0" fmla="*/ 89647 h 89647"/>
              <a:gd name="connsiteX1" fmla="*/ 0 w 350114"/>
              <a:gd name="connsiteY1" fmla="*/ 0 h 89647"/>
              <a:gd name="connsiteX0" fmla="*/ 350114 w 350114"/>
              <a:gd name="connsiteY0" fmla="*/ 89647 h 89647"/>
              <a:gd name="connsiteX1" fmla="*/ 0 w 350114"/>
              <a:gd name="connsiteY1" fmla="*/ 0 h 89647"/>
            </a:gdLst>
            <a:ahLst/>
            <a:cxnLst>
              <a:cxn ang="0">
                <a:pos x="connsiteX0" y="connsiteY0"/>
              </a:cxn>
              <a:cxn ang="0">
                <a:pos x="connsiteX1" y="connsiteY1"/>
              </a:cxn>
            </a:cxnLst>
            <a:rect l="l" t="t" r="r" b="b"/>
            <a:pathLst>
              <a:path w="350114" h="89647">
                <a:moveTo>
                  <a:pt x="350114" y="89647"/>
                </a:moveTo>
                <a:cubicBezTo>
                  <a:pt x="172867" y="88992"/>
                  <a:pt x="237790" y="4830"/>
                  <a:pt x="0" y="0"/>
                </a:cubicBezTo>
              </a:path>
            </a:pathLst>
          </a:custGeom>
          <a:ln w="25400">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61" name="Group 60"/>
          <p:cNvGrpSpPr/>
          <p:nvPr/>
        </p:nvGrpSpPr>
        <p:grpSpPr>
          <a:xfrm>
            <a:off x="5295933" y="957019"/>
            <a:ext cx="2225433" cy="1480169"/>
            <a:chOff x="5295933" y="957019"/>
            <a:chExt cx="2225433" cy="1480169"/>
          </a:xfrm>
        </p:grpSpPr>
        <p:cxnSp>
          <p:nvCxnSpPr>
            <p:cNvPr id="29" name="Straight Connector 28"/>
            <p:cNvCxnSpPr/>
            <p:nvPr/>
          </p:nvCxnSpPr>
          <p:spPr>
            <a:xfrm>
              <a:off x="5623238" y="2433116"/>
              <a:ext cx="1567180" cy="4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5752323" y="1511606"/>
              <a:ext cx="1397847" cy="3522"/>
            </a:xfrm>
            <a:prstGeom prst="line">
              <a:avLst/>
            </a:prstGeom>
            <a:ln w="349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Freeform 31"/>
            <p:cNvSpPr/>
            <p:nvPr/>
          </p:nvSpPr>
          <p:spPr>
            <a:xfrm>
              <a:off x="6661734" y="2054841"/>
              <a:ext cx="397631" cy="360923"/>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33" name="Straight Connector 32"/>
            <p:cNvCxnSpPr/>
            <p:nvPr/>
          </p:nvCxnSpPr>
          <p:spPr>
            <a:xfrm>
              <a:off x="5348614" y="1958284"/>
              <a:ext cx="1847589" cy="1588"/>
            </a:xfrm>
            <a:prstGeom prst="line">
              <a:avLst/>
            </a:prstGeom>
            <a:ln w="254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5295933" y="957019"/>
              <a:ext cx="2225433" cy="400110"/>
            </a:xfrm>
            <a:prstGeom prst="rect">
              <a:avLst/>
            </a:prstGeom>
            <a:noFill/>
          </p:spPr>
          <p:txBody>
            <a:bodyPr wrap="square" rtlCol="0">
              <a:spAutoFit/>
            </a:bodyPr>
            <a:lstStyle/>
            <a:p>
              <a:r>
                <a:rPr lang="en-US" sz="2000" dirty="0" smtClean="0">
                  <a:solidFill>
                    <a:schemeClr val="accent2">
                      <a:lumMod val="75000"/>
                    </a:schemeClr>
                  </a:solidFill>
                </a:rPr>
                <a:t>“never” happens</a:t>
              </a:r>
              <a:endParaRPr lang="en-US" sz="2000" dirty="0">
                <a:solidFill>
                  <a:schemeClr val="accent2">
                    <a:lumMod val="75000"/>
                  </a:schemeClr>
                </a:solidFill>
              </a:endParaRPr>
            </a:p>
          </p:txBody>
        </p:sp>
        <p:sp>
          <p:nvSpPr>
            <p:cNvPr id="46" name="Freeform 45"/>
            <p:cNvSpPr/>
            <p:nvPr/>
          </p:nvSpPr>
          <p:spPr>
            <a:xfrm>
              <a:off x="6069499" y="1343675"/>
              <a:ext cx="397631" cy="1069312"/>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Rectangle 46"/>
            <p:cNvSpPr/>
            <p:nvPr/>
          </p:nvSpPr>
          <p:spPr>
            <a:xfrm>
              <a:off x="5807428" y="1979586"/>
              <a:ext cx="1363980" cy="435600"/>
            </a:xfrm>
            <a:prstGeom prst="rect">
              <a:avLst/>
            </a:prstGeom>
            <a:solidFill>
              <a:schemeClr val="accent6">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flipH="1">
              <a:off x="5428683" y="2187599"/>
              <a:ext cx="354701" cy="89647"/>
            </a:xfrm>
            <a:custGeom>
              <a:avLst/>
              <a:gdLst>
                <a:gd name="connsiteX0" fmla="*/ 295835 w 295835"/>
                <a:gd name="connsiteY0" fmla="*/ 89647 h 89647"/>
                <a:gd name="connsiteX1" fmla="*/ 0 w 295835"/>
                <a:gd name="connsiteY1" fmla="*/ 0 h 89647"/>
                <a:gd name="connsiteX0" fmla="*/ 350114 w 350114"/>
                <a:gd name="connsiteY0" fmla="*/ 89647 h 89647"/>
                <a:gd name="connsiteX1" fmla="*/ 0 w 350114"/>
                <a:gd name="connsiteY1" fmla="*/ 0 h 89647"/>
                <a:gd name="connsiteX0" fmla="*/ 350114 w 350114"/>
                <a:gd name="connsiteY0" fmla="*/ 89647 h 89647"/>
                <a:gd name="connsiteX1" fmla="*/ 0 w 350114"/>
                <a:gd name="connsiteY1" fmla="*/ 0 h 89647"/>
                <a:gd name="connsiteX0" fmla="*/ 350114 w 350114"/>
                <a:gd name="connsiteY0" fmla="*/ 89647 h 89647"/>
                <a:gd name="connsiteX1" fmla="*/ 0 w 350114"/>
                <a:gd name="connsiteY1" fmla="*/ 0 h 89647"/>
              </a:gdLst>
              <a:ahLst/>
              <a:cxnLst>
                <a:cxn ang="0">
                  <a:pos x="connsiteX0" y="connsiteY0"/>
                </a:cxn>
                <a:cxn ang="0">
                  <a:pos x="connsiteX1" y="connsiteY1"/>
                </a:cxn>
              </a:cxnLst>
              <a:rect l="l" t="t" r="r" b="b"/>
              <a:pathLst>
                <a:path w="350114" h="89647">
                  <a:moveTo>
                    <a:pt x="350114" y="89647"/>
                  </a:moveTo>
                  <a:cubicBezTo>
                    <a:pt x="172867" y="88992"/>
                    <a:pt x="237790" y="4830"/>
                    <a:pt x="0" y="0"/>
                  </a:cubicBezTo>
                </a:path>
              </a:pathLst>
            </a:custGeom>
            <a:ln w="25400">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81" name="Group 80"/>
          <p:cNvGrpSpPr/>
          <p:nvPr/>
        </p:nvGrpSpPr>
        <p:grpSpPr>
          <a:xfrm>
            <a:off x="899718" y="3520800"/>
            <a:ext cx="6306056" cy="1247666"/>
            <a:chOff x="899718" y="3520800"/>
            <a:chExt cx="6306056" cy="1247666"/>
          </a:xfrm>
        </p:grpSpPr>
        <p:sp>
          <p:nvSpPr>
            <p:cNvPr id="80" name="Freeform 79"/>
            <p:cNvSpPr/>
            <p:nvPr/>
          </p:nvSpPr>
          <p:spPr>
            <a:xfrm>
              <a:off x="6328181" y="4397042"/>
              <a:ext cx="397631" cy="360923"/>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51" name="Straight Connector 50"/>
            <p:cNvCxnSpPr/>
            <p:nvPr/>
          </p:nvCxnSpPr>
          <p:spPr>
            <a:xfrm>
              <a:off x="899718" y="4768092"/>
              <a:ext cx="1473675" cy="3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935298" y="3832945"/>
              <a:ext cx="1397847" cy="3522"/>
            </a:xfrm>
            <a:prstGeom prst="line">
              <a:avLst/>
            </a:prstGeom>
            <a:ln w="349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Freeform 53"/>
            <p:cNvSpPr/>
            <p:nvPr/>
          </p:nvSpPr>
          <p:spPr>
            <a:xfrm>
              <a:off x="1458502" y="4374997"/>
              <a:ext cx="397631" cy="360923"/>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55" name="Straight Connector 54"/>
            <p:cNvCxnSpPr/>
            <p:nvPr/>
          </p:nvCxnSpPr>
          <p:spPr>
            <a:xfrm>
              <a:off x="899718" y="4268927"/>
              <a:ext cx="1479460" cy="5658"/>
            </a:xfrm>
            <a:prstGeom prst="line">
              <a:avLst/>
            </a:prstGeom>
            <a:ln w="254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7" name="Freeform 56"/>
            <p:cNvSpPr/>
            <p:nvPr/>
          </p:nvSpPr>
          <p:spPr>
            <a:xfrm>
              <a:off x="1022374" y="4128473"/>
              <a:ext cx="397631" cy="612000"/>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8" name="Rectangle 57"/>
            <p:cNvSpPr/>
            <p:nvPr/>
          </p:nvSpPr>
          <p:spPr>
            <a:xfrm>
              <a:off x="958877" y="4290245"/>
              <a:ext cx="1363980" cy="468000"/>
            </a:xfrm>
            <a:prstGeom prst="rect">
              <a:avLst/>
            </a:prstGeom>
            <a:solidFill>
              <a:schemeClr val="accent6">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p:nvCxnSpPr>
          <p:spPr>
            <a:xfrm>
              <a:off x="3121271" y="4768092"/>
              <a:ext cx="1473675" cy="3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3156851" y="3832945"/>
              <a:ext cx="1397847" cy="3522"/>
            </a:xfrm>
            <a:prstGeom prst="line">
              <a:avLst/>
            </a:prstGeom>
            <a:ln w="349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Freeform 67"/>
            <p:cNvSpPr/>
            <p:nvPr/>
          </p:nvSpPr>
          <p:spPr>
            <a:xfrm>
              <a:off x="4145784" y="4385910"/>
              <a:ext cx="397631" cy="360923"/>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69" name="Straight Connector 68"/>
            <p:cNvCxnSpPr/>
            <p:nvPr/>
          </p:nvCxnSpPr>
          <p:spPr>
            <a:xfrm>
              <a:off x="3121271" y="4268927"/>
              <a:ext cx="1479460" cy="5658"/>
            </a:xfrm>
            <a:prstGeom prst="line">
              <a:avLst/>
            </a:prstGeom>
            <a:ln w="254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0" name="Freeform 69"/>
            <p:cNvSpPr/>
            <p:nvPr/>
          </p:nvSpPr>
          <p:spPr>
            <a:xfrm>
              <a:off x="3296935" y="4133358"/>
              <a:ext cx="397631" cy="612000"/>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1" name="Rectangle 70"/>
            <p:cNvSpPr/>
            <p:nvPr/>
          </p:nvSpPr>
          <p:spPr>
            <a:xfrm>
              <a:off x="3211956" y="4288881"/>
              <a:ext cx="1363980" cy="468000"/>
            </a:xfrm>
            <a:prstGeom prst="rect">
              <a:avLst/>
            </a:prstGeom>
            <a:solidFill>
              <a:schemeClr val="accent6">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p:cNvSpPr txBox="1"/>
            <p:nvPr/>
          </p:nvSpPr>
          <p:spPr>
            <a:xfrm>
              <a:off x="2534130" y="3931007"/>
              <a:ext cx="484428" cy="707886"/>
            </a:xfrm>
            <a:prstGeom prst="rect">
              <a:avLst/>
            </a:prstGeom>
            <a:noFill/>
          </p:spPr>
          <p:txBody>
            <a:bodyPr wrap="none" rtlCol="0">
              <a:spAutoFit/>
            </a:bodyPr>
            <a:lstStyle/>
            <a:p>
              <a:r>
                <a:rPr lang="en-US" sz="4000" dirty="0" smtClean="0"/>
                <a:t>+</a:t>
              </a:r>
              <a:endParaRPr lang="en-US" sz="4000" dirty="0"/>
            </a:p>
          </p:txBody>
        </p:sp>
        <p:sp>
          <p:nvSpPr>
            <p:cNvPr id="73" name="TextBox 72"/>
            <p:cNvSpPr txBox="1"/>
            <p:nvPr/>
          </p:nvSpPr>
          <p:spPr>
            <a:xfrm>
              <a:off x="4820186" y="3931003"/>
              <a:ext cx="484428" cy="707886"/>
            </a:xfrm>
            <a:prstGeom prst="rect">
              <a:avLst/>
            </a:prstGeom>
            <a:noFill/>
          </p:spPr>
          <p:txBody>
            <a:bodyPr wrap="none" rtlCol="0">
              <a:spAutoFit/>
            </a:bodyPr>
            <a:lstStyle/>
            <a:p>
              <a:r>
                <a:rPr lang="en-US" sz="4000" dirty="0" smtClean="0"/>
                <a:t>=</a:t>
              </a:r>
              <a:endParaRPr lang="en-US" sz="4000" dirty="0"/>
            </a:p>
          </p:txBody>
        </p:sp>
        <p:cxnSp>
          <p:nvCxnSpPr>
            <p:cNvPr id="74" name="Straight Connector 73"/>
            <p:cNvCxnSpPr/>
            <p:nvPr/>
          </p:nvCxnSpPr>
          <p:spPr>
            <a:xfrm>
              <a:off x="5726314" y="4767868"/>
              <a:ext cx="1473675" cy="3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5761894" y="3832721"/>
              <a:ext cx="1397847" cy="3522"/>
            </a:xfrm>
            <a:prstGeom prst="line">
              <a:avLst/>
            </a:prstGeom>
            <a:ln w="349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6" name="Freeform 75"/>
            <p:cNvSpPr/>
            <p:nvPr/>
          </p:nvSpPr>
          <p:spPr>
            <a:xfrm>
              <a:off x="6750827" y="4394232"/>
              <a:ext cx="397631" cy="360923"/>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77" name="Straight Connector 76"/>
            <p:cNvCxnSpPr/>
            <p:nvPr/>
          </p:nvCxnSpPr>
          <p:spPr>
            <a:xfrm>
              <a:off x="5726314" y="4268703"/>
              <a:ext cx="1479460" cy="5658"/>
            </a:xfrm>
            <a:prstGeom prst="line">
              <a:avLst/>
            </a:prstGeom>
            <a:ln w="25400">
              <a:solidFill>
                <a:schemeClr val="accent2">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8" name="Freeform 77"/>
            <p:cNvSpPr/>
            <p:nvPr/>
          </p:nvSpPr>
          <p:spPr>
            <a:xfrm>
              <a:off x="5901978" y="3520800"/>
              <a:ext cx="397631" cy="1224000"/>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9" name="Rectangle 78"/>
            <p:cNvSpPr/>
            <p:nvPr/>
          </p:nvSpPr>
          <p:spPr>
            <a:xfrm>
              <a:off x="5816999" y="4288657"/>
              <a:ext cx="1363980" cy="468000"/>
            </a:xfrm>
            <a:prstGeom prst="rect">
              <a:avLst/>
            </a:prstGeom>
            <a:solidFill>
              <a:schemeClr val="accent6">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 name="TextBox 81"/>
          <p:cNvSpPr txBox="1"/>
          <p:nvPr/>
        </p:nvSpPr>
        <p:spPr>
          <a:xfrm>
            <a:off x="1069974" y="4760913"/>
            <a:ext cx="6145214" cy="369332"/>
          </a:xfrm>
          <a:prstGeom prst="rect">
            <a:avLst/>
          </a:prstGeom>
          <a:noFill/>
        </p:spPr>
        <p:txBody>
          <a:bodyPr wrap="square" rtlCol="0">
            <a:spAutoFit/>
          </a:bodyPr>
          <a:lstStyle/>
          <a:p>
            <a:r>
              <a:rPr lang="en-US" dirty="0" smtClean="0">
                <a:solidFill>
                  <a:schemeClr val="accent2">
                    <a:lumMod val="75000"/>
                  </a:schemeClr>
                </a:solidFill>
              </a:rPr>
              <a:t>  donor A                        donor B                             A+B</a:t>
            </a:r>
            <a:endParaRPr lang="en-US" dirty="0">
              <a:solidFill>
                <a:schemeClr val="accent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P spid="8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Insights</a:t>
            </a:r>
            <a:endParaRPr lang="en-US" dirty="0"/>
          </a:p>
        </p:txBody>
      </p:sp>
      <p:sp>
        <p:nvSpPr>
          <p:cNvPr id="3" name="Content Placeholder 2"/>
          <p:cNvSpPr>
            <a:spLocks noGrp="1"/>
          </p:cNvSpPr>
          <p:nvPr>
            <p:ph idx="1"/>
          </p:nvPr>
        </p:nvSpPr>
        <p:spPr/>
        <p:txBody>
          <a:bodyPr/>
          <a:lstStyle/>
          <a:p>
            <a:pPr>
              <a:buFont typeface="Wingdings" pitchFamily="2" charset="2"/>
              <a:buChar char="v"/>
            </a:pPr>
            <a:r>
              <a:rPr lang="en-US" sz="2600" dirty="0" smtClean="0"/>
              <a:t>“Excluded” – meaningless or shifty term</a:t>
            </a:r>
          </a:p>
          <a:p>
            <a:pPr>
              <a:buFont typeface="Wingdings" pitchFamily="2" charset="2"/>
              <a:buChar char="v"/>
            </a:pPr>
            <a:r>
              <a:rPr lang="en-US" sz="2600" dirty="0" smtClean="0"/>
              <a:t>“Contributor” not well-defined.</a:t>
            </a:r>
          </a:p>
          <a:p>
            <a:pPr lvl="1">
              <a:buFont typeface="Courier New" pitchFamily="49" charset="0"/>
              <a:buChar char="o"/>
            </a:pPr>
            <a:r>
              <a:rPr lang="en-US" sz="2600" dirty="0" smtClean="0"/>
              <a:t>“≥1 </a:t>
            </a:r>
            <a:r>
              <a:rPr lang="en-US" sz="2600" dirty="0" err="1" smtClean="0"/>
              <a:t>rfu</a:t>
            </a:r>
            <a:r>
              <a:rPr lang="en-US" sz="2600" dirty="0" smtClean="0"/>
              <a:t>”? – useless </a:t>
            </a:r>
          </a:p>
          <a:p>
            <a:pPr lvl="1">
              <a:buFont typeface="Courier New" pitchFamily="49" charset="0"/>
              <a:buChar char="o"/>
            </a:pPr>
            <a:r>
              <a:rPr lang="en-US" sz="2600" dirty="0" smtClean="0"/>
              <a:t>“</a:t>
            </a:r>
            <a:r>
              <a:rPr lang="en-US" sz="2600" i="1" dirty="0" smtClean="0"/>
              <a:t>Significant</a:t>
            </a:r>
            <a:r>
              <a:rPr lang="en-US" sz="2600" dirty="0" smtClean="0"/>
              <a:t> </a:t>
            </a:r>
            <a:r>
              <a:rPr lang="en-US" sz="2600" dirty="0" err="1" smtClean="0"/>
              <a:t>flourescence</a:t>
            </a:r>
            <a:r>
              <a:rPr lang="en-US" sz="2600" dirty="0" smtClean="0"/>
              <a:t>”? – vague</a:t>
            </a:r>
          </a:p>
          <a:p>
            <a:pPr lvl="1">
              <a:buFont typeface="Wingdings" pitchFamily="2" charset="2"/>
              <a:buChar char="v"/>
            </a:pPr>
            <a:r>
              <a:rPr lang="en-US" sz="2600" dirty="0" smtClean="0"/>
              <a:t>Prosecution/Defense #s of contributors needn’t jibe</a:t>
            </a:r>
          </a:p>
          <a:p>
            <a:pPr>
              <a:buFont typeface="Wingdings" pitchFamily="2" charset="2"/>
              <a:buChar char="v"/>
            </a:pPr>
            <a:r>
              <a:rPr lang="en-US" sz="2600" dirty="0" smtClean="0"/>
              <a:t>“Stochastic threshold” isn’t mixture-worthy</a:t>
            </a:r>
          </a:p>
          <a:p>
            <a:pPr>
              <a:buFont typeface="Wingdings" pitchFamily="2" charset="2"/>
              <a:buChar char="v"/>
            </a:pPr>
            <a:r>
              <a:rPr lang="en-US" sz="2600" dirty="0" smtClean="0"/>
              <a:t>The 1-person mixture</a:t>
            </a:r>
            <a:endParaRPr lang="en-US" sz="2600"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dirty="0"/>
          </a:p>
        </p:txBody>
      </p:sp>
      <p:pic>
        <p:nvPicPr>
          <p:cNvPr id="10" name="Content Placeholder 9" descr="train B&amp;W.JPG"/>
          <p:cNvPicPr>
            <a:picLocks noGrp="1" noChangeAspect="1"/>
          </p:cNvPicPr>
          <p:nvPr>
            <p:ph idx="1"/>
          </p:nvPr>
        </p:nvPicPr>
        <p:blipFill>
          <a:blip r:embed="rId2" cstate="print"/>
          <a:srcRect l="8558" t="29" b="27928"/>
          <a:stretch>
            <a:fillRect/>
          </a:stretch>
        </p:blipFill>
        <p:spPr>
          <a:xfrm>
            <a:off x="-58065" y="821933"/>
            <a:ext cx="9182333" cy="5425683"/>
          </a:xfrm>
        </p:spPr>
      </p:pic>
      <p:sp>
        <p:nvSpPr>
          <p:cNvPr id="7" name="Date Placeholder 6"/>
          <p:cNvSpPr>
            <a:spLocks noGrp="1"/>
          </p:cNvSpPr>
          <p:nvPr>
            <p:ph type="dt" sz="half" idx="10"/>
          </p:nvPr>
        </p:nvSpPr>
        <p:spPr/>
        <p:txBody>
          <a:bodyPr/>
          <a:lstStyle/>
          <a:p>
            <a:pPr>
              <a:defRPr/>
            </a:pPr>
            <a:fld id="{36D3D479-0118-4F32-B77B-FB7D668FEEE4}" type="datetime1">
              <a:rPr lang="en-US" smtClean="0"/>
              <a:pPr>
                <a:defRPr/>
              </a:pPr>
              <a:t>3/20/2016</a:t>
            </a:fld>
            <a:endParaRPr lang="en-US"/>
          </a:p>
        </p:txBody>
      </p:sp>
      <p:sp>
        <p:nvSpPr>
          <p:cNvPr id="11" name="TextBox 10"/>
          <p:cNvSpPr txBox="1"/>
          <p:nvPr/>
        </p:nvSpPr>
        <p:spPr>
          <a:xfrm>
            <a:off x="210291" y="942171"/>
            <a:ext cx="2928430" cy="954107"/>
          </a:xfrm>
          <a:prstGeom prst="rect">
            <a:avLst/>
          </a:prstGeom>
          <a:noFill/>
        </p:spPr>
        <p:txBody>
          <a:bodyPr wrap="none" rtlCol="0">
            <a:spAutoFit/>
          </a:bodyPr>
          <a:lstStyle/>
          <a:p>
            <a:r>
              <a:rPr lang="en-US" sz="2800" dirty="0" smtClean="0">
                <a:hlinkClick r:id="rId3"/>
              </a:rPr>
              <a:t>c@dna-view.com</a:t>
            </a:r>
            <a:endParaRPr lang="en-US" sz="2800" dirty="0" smtClean="0"/>
          </a:p>
          <a:p>
            <a:r>
              <a:rPr lang="en-US" sz="2800" dirty="0" smtClean="0">
                <a:solidFill>
                  <a:schemeClr val="accent2">
                    <a:lumMod val="75000"/>
                  </a:schemeClr>
                </a:solidFill>
              </a:rPr>
              <a:t>+1 510 798 7139</a:t>
            </a:r>
            <a:endParaRPr lang="en-US" sz="2800" dirty="0">
              <a:solidFill>
                <a:schemeClr val="accent2">
                  <a:lumMod val="75000"/>
                </a:schemeClr>
              </a:solidFill>
            </a:endParaRPr>
          </a:p>
        </p:txBody>
      </p:sp>
      <p:sp>
        <p:nvSpPr>
          <p:cNvPr id="6" name="TextBox 5"/>
          <p:cNvSpPr txBox="1"/>
          <p:nvPr/>
        </p:nvSpPr>
        <p:spPr>
          <a:xfrm>
            <a:off x="3774020" y="248752"/>
            <a:ext cx="5355779" cy="1015663"/>
          </a:xfrm>
          <a:prstGeom prst="rect">
            <a:avLst/>
          </a:prstGeom>
          <a:solidFill>
            <a:schemeClr val="bg1"/>
          </a:solidFill>
        </p:spPr>
        <p:txBody>
          <a:bodyPr wrap="square" rtlCol="0">
            <a:spAutoFit/>
          </a:bodyPr>
          <a:lstStyle/>
          <a:p>
            <a:r>
              <a:rPr lang="en-US" sz="2000" dirty="0" smtClean="0"/>
              <a:t>Mixture Solution</a:t>
            </a:r>
          </a:p>
          <a:p>
            <a:r>
              <a:rPr lang="en-US" sz="2000" dirty="0" smtClean="0"/>
              <a:t>Demo: Bode booth – 1pm &amp; 3pm Thu</a:t>
            </a:r>
          </a:p>
          <a:p>
            <a:r>
              <a:rPr lang="en-US" sz="2000" dirty="0" smtClean="0"/>
              <a:t>Release in March</a:t>
            </a:r>
            <a:endParaRPr lang="en-US" sz="2000" dirty="0"/>
          </a:p>
        </p:txBody>
      </p:sp>
      <p:pic>
        <p:nvPicPr>
          <p:cNvPr id="12" name="Picture 11" descr="HillPlot AOuu ridge.png"/>
          <p:cNvPicPr>
            <a:picLocks noChangeAspect="1"/>
          </p:cNvPicPr>
          <p:nvPr/>
        </p:nvPicPr>
        <p:blipFill>
          <a:blip r:embed="rId4"/>
          <a:stretch>
            <a:fillRect/>
          </a:stretch>
        </p:blipFill>
        <p:spPr>
          <a:xfrm>
            <a:off x="5594174" y="1257030"/>
            <a:ext cx="3549826" cy="2743047"/>
          </a:xfrm>
          <a:prstGeom prst="rect">
            <a:avLst/>
          </a:prstGeom>
        </p:spPr>
      </p:pic>
      <p:pic>
        <p:nvPicPr>
          <p:cNvPr id="57346" name="Picture 2"/>
          <p:cNvPicPr>
            <a:picLocks noChangeAspect="1" noChangeArrowheads="1"/>
          </p:cNvPicPr>
          <p:nvPr/>
        </p:nvPicPr>
        <p:blipFill>
          <a:blip r:embed="rId5"/>
          <a:srcRect l="12441" t="28115" r="52832" b="49914"/>
          <a:stretch>
            <a:fillRect/>
          </a:stretch>
        </p:blipFill>
        <p:spPr bwMode="auto">
          <a:xfrm>
            <a:off x="5619864" y="1202260"/>
            <a:ext cx="3515669" cy="287801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2000"/>
                                  </p:stCondLst>
                                  <p:childTnLst>
                                    <p:set>
                                      <p:cBhvr>
                                        <p:cTn id="6" dur="1" fill="hold">
                                          <p:stCondLst>
                                            <p:cond delay="0"/>
                                          </p:stCondLst>
                                        </p:cTn>
                                        <p:tgtEl>
                                          <p:spTgt spid="57346"/>
                                        </p:tgtEl>
                                        <p:attrNameLst>
                                          <p:attrName>style.visibility</p:attrName>
                                        </p:attrNameLst>
                                      </p:cBhvr>
                                      <p:to>
                                        <p:strVal val="visible"/>
                                      </p:to>
                                    </p:set>
                                    <p:animEffect transition="in" filter="diamond(in)">
                                      <p:cBhvr>
                                        <p:cTn id="7" dur="50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Mixture characteristics</a:t>
            </a:r>
            <a:endParaRPr lang="en-US" dirty="0"/>
          </a:p>
        </p:txBody>
      </p:sp>
      <p:sp>
        <p:nvSpPr>
          <p:cNvPr id="3" name="Content Placeholder 2"/>
          <p:cNvSpPr>
            <a:spLocks noGrp="1"/>
          </p:cNvSpPr>
          <p:nvPr>
            <p:ph idx="1"/>
          </p:nvPr>
        </p:nvSpPr>
        <p:spPr/>
        <p:txBody>
          <a:bodyPr/>
          <a:lstStyle/>
          <a:p>
            <a:pPr>
              <a:tabLst>
                <a:tab pos="1377950" algn="l"/>
              </a:tabLst>
            </a:pPr>
            <a:r>
              <a:rPr lang="en-US" sz="2800" dirty="0" smtClean="0"/>
              <a:t>Hats &amp; guns</a:t>
            </a:r>
          </a:p>
          <a:p>
            <a:pPr lvl="1">
              <a:tabLst>
                <a:tab pos="1377950" algn="l"/>
              </a:tabLst>
            </a:pPr>
            <a:r>
              <a:rPr lang="en-US" sz="2400" dirty="0" smtClean="0"/>
              <a:t>Then (rape, murder(fingernail), …)</a:t>
            </a:r>
          </a:p>
          <a:p>
            <a:pPr lvl="1">
              <a:tabLst>
                <a:tab pos="1377950" algn="l"/>
              </a:tabLst>
            </a:pPr>
            <a:r>
              <a:rPr lang="en-US" sz="2400" dirty="0" smtClean="0"/>
              <a:t>Now (gun grip, ski mask, grab touch)</a:t>
            </a:r>
          </a:p>
          <a:p>
            <a:pPr lvl="1">
              <a:tabLst>
                <a:tab pos="1377950" algn="l"/>
              </a:tabLst>
            </a:pPr>
            <a:r>
              <a:rPr lang="en-US" sz="2400" dirty="0" smtClean="0"/>
              <a:t>Multiple suspects, references , unclear # of contributors</a:t>
            </a:r>
          </a:p>
          <a:p>
            <a:pPr lvl="1">
              <a:tabLst>
                <a:tab pos="1377950" algn="l"/>
              </a:tabLst>
            </a:pPr>
            <a:r>
              <a:rPr lang="en-US" sz="2400" dirty="0" smtClean="0"/>
              <a:t>More mixtures</a:t>
            </a:r>
          </a:p>
          <a:p>
            <a:pPr>
              <a:tabLst>
                <a:tab pos="1377950" algn="l"/>
              </a:tabLst>
            </a:pPr>
            <a:r>
              <a:rPr lang="en-US" sz="2800" dirty="0" smtClean="0"/>
              <a:t>More complicated mixtures</a:t>
            </a:r>
          </a:p>
          <a:p>
            <a:pPr>
              <a:tabLst>
                <a:tab pos="1377950" algn="l"/>
              </a:tabLst>
            </a:pPr>
            <a:r>
              <a:rPr lang="en-US" sz="2800" dirty="0" smtClean="0"/>
              <a:t>Explore + analyze</a:t>
            </a:r>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pic>
        <p:nvPicPr>
          <p:cNvPr id="5" name="Picture 4" descr="handgun.jpg"/>
          <p:cNvPicPr>
            <a:picLocks noChangeAspect="1"/>
          </p:cNvPicPr>
          <p:nvPr/>
        </p:nvPicPr>
        <p:blipFill>
          <a:blip r:embed="rId3" cstate="print"/>
          <a:stretch>
            <a:fillRect/>
          </a:stretch>
        </p:blipFill>
        <p:spPr>
          <a:xfrm>
            <a:off x="5709009" y="1317625"/>
            <a:ext cx="1797050" cy="1130300"/>
          </a:xfrm>
          <a:prstGeom prst="rect">
            <a:avLst/>
          </a:prstGeom>
        </p:spPr>
      </p:pic>
      <p:pic>
        <p:nvPicPr>
          <p:cNvPr id="6" name="Picture 5" descr="ski mask.jpg"/>
          <p:cNvPicPr>
            <a:picLocks noChangeAspect="1"/>
          </p:cNvPicPr>
          <p:nvPr/>
        </p:nvPicPr>
        <p:blipFill>
          <a:blip r:embed="rId4" cstate="print"/>
          <a:stretch>
            <a:fillRect/>
          </a:stretch>
        </p:blipFill>
        <p:spPr>
          <a:xfrm>
            <a:off x="7586787" y="1627188"/>
            <a:ext cx="1428750" cy="1428750"/>
          </a:xfrm>
          <a:prstGeom prst="rect">
            <a:avLst/>
          </a:prstGeom>
        </p:spPr>
      </p:pic>
      <p:grpSp>
        <p:nvGrpSpPr>
          <p:cNvPr id="8" name="Group 7"/>
          <p:cNvGrpSpPr/>
          <p:nvPr/>
        </p:nvGrpSpPr>
        <p:grpSpPr>
          <a:xfrm>
            <a:off x="5648963" y="3431100"/>
            <a:ext cx="1810511" cy="548640"/>
            <a:chOff x="4114801" y="3505311"/>
            <a:chExt cx="1810511" cy="548640"/>
          </a:xfrm>
        </p:grpSpPr>
        <p:pic>
          <p:nvPicPr>
            <p:cNvPr id="9" name="Picture 8" descr="European hatted man.jpg"/>
            <p:cNvPicPr>
              <a:picLocks noChangeAspect="1"/>
            </p:cNvPicPr>
            <p:nvPr/>
          </p:nvPicPr>
          <p:blipFill>
            <a:blip r:embed="rId5" cstate="print"/>
            <a:srcRect l="23105" r="30686" b="12088"/>
            <a:stretch>
              <a:fillRect/>
            </a:stretch>
          </p:blipFill>
          <p:spPr>
            <a:xfrm>
              <a:off x="5486400" y="3505311"/>
              <a:ext cx="438912" cy="548640"/>
            </a:xfrm>
            <a:prstGeom prst="rect">
              <a:avLst/>
            </a:prstGeom>
          </p:spPr>
        </p:pic>
        <p:pic>
          <p:nvPicPr>
            <p:cNvPr id="10" name="Picture 9" descr="Shalamasi man.jpg"/>
            <p:cNvPicPr>
              <a:picLocks noChangeAspect="1"/>
            </p:cNvPicPr>
            <p:nvPr/>
          </p:nvPicPr>
          <p:blipFill>
            <a:blip r:embed="rId6" cstate="print"/>
            <a:stretch>
              <a:fillRect/>
            </a:stretch>
          </p:blipFill>
          <p:spPr>
            <a:xfrm>
              <a:off x="4788877" y="3505311"/>
              <a:ext cx="393895" cy="548640"/>
            </a:xfrm>
            <a:prstGeom prst="rect">
              <a:avLst/>
            </a:prstGeom>
          </p:spPr>
        </p:pic>
        <p:pic>
          <p:nvPicPr>
            <p:cNvPr id="11" name="Picture 10" descr="AmerInd Girls.jpg"/>
            <p:cNvPicPr>
              <a:picLocks noChangeAspect="1"/>
            </p:cNvPicPr>
            <p:nvPr/>
          </p:nvPicPr>
          <p:blipFill>
            <a:blip r:embed="rId7" cstate="print"/>
            <a:srcRect l="17647" t="4324" r="54902" b="35135"/>
            <a:stretch>
              <a:fillRect/>
            </a:stretch>
          </p:blipFill>
          <p:spPr>
            <a:xfrm>
              <a:off x="4114801" y="3505311"/>
              <a:ext cx="365759" cy="54864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 hoc “theories”</a:t>
            </a:r>
            <a:endParaRPr lang="en-US" dirty="0"/>
          </a:p>
        </p:txBody>
      </p:sp>
      <p:sp>
        <p:nvSpPr>
          <p:cNvPr id="3" name="Content Placeholder 2"/>
          <p:cNvSpPr>
            <a:spLocks noGrp="1"/>
          </p:cNvSpPr>
          <p:nvPr>
            <p:ph idx="1"/>
          </p:nvPr>
        </p:nvSpPr>
        <p:spPr/>
        <p:txBody>
          <a:bodyPr/>
          <a:lstStyle/>
          <a:p>
            <a:r>
              <a:rPr lang="en-US" dirty="0" smtClean="0"/>
              <a:t>Forensic statistics mostly ad hoc</a:t>
            </a:r>
          </a:p>
          <a:p>
            <a:pPr lvl="1"/>
            <a:r>
              <a:rPr lang="en-US" dirty="0" smtClean="0"/>
              <a:t>Jumble of approximate ideas</a:t>
            </a:r>
          </a:p>
          <a:p>
            <a:r>
              <a:rPr lang="en-US" dirty="0" smtClean="0"/>
              <a:t>Example: </a:t>
            </a:r>
            <a:r>
              <a:rPr lang="en-US" dirty="0" err="1" smtClean="0"/>
              <a:t>Autosomal</a:t>
            </a:r>
            <a:r>
              <a:rPr lang="en-US" dirty="0" smtClean="0"/>
              <a:t> “theory” approximations fail horribly as Y-</a:t>
            </a:r>
            <a:r>
              <a:rPr lang="en-US" dirty="0" err="1" smtClean="0"/>
              <a:t>haplotype</a:t>
            </a:r>
            <a:r>
              <a:rPr lang="en-US" dirty="0" smtClean="0"/>
              <a:t> methods</a:t>
            </a:r>
          </a:p>
          <a:p>
            <a:r>
              <a:rPr lang="en-US" dirty="0" smtClean="0"/>
              <a:t>Are traditional mixture ideas similarly bad?</a:t>
            </a: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5" name="Text Placeholder 4"/>
          <p:cNvSpPr>
            <a:spLocks noGrp="1"/>
          </p:cNvSpPr>
          <p:nvPr>
            <p:ph type="body" idx="1"/>
          </p:nvPr>
        </p:nvSpPr>
        <p:spPr>
          <a:xfrm>
            <a:off x="477982" y="1254919"/>
            <a:ext cx="4040188" cy="639762"/>
          </a:xfrm>
        </p:spPr>
        <p:txBody>
          <a:bodyPr/>
          <a:lstStyle/>
          <a:p>
            <a:r>
              <a:rPr lang="en-US" dirty="0" smtClean="0"/>
              <a:t>Concept</a:t>
            </a:r>
            <a:endParaRPr lang="en-US" dirty="0"/>
          </a:p>
        </p:txBody>
      </p:sp>
      <p:sp>
        <p:nvSpPr>
          <p:cNvPr id="3" name="Content Placeholder 2"/>
          <p:cNvSpPr>
            <a:spLocks noGrp="1"/>
          </p:cNvSpPr>
          <p:nvPr>
            <p:ph sz="half" idx="2"/>
          </p:nvPr>
        </p:nvSpPr>
        <p:spPr>
          <a:xfrm>
            <a:off x="477982" y="1894681"/>
            <a:ext cx="4040188" cy="3951288"/>
          </a:xfrm>
        </p:spPr>
        <p:txBody>
          <a:bodyPr/>
          <a:lstStyle/>
          <a:p>
            <a:r>
              <a:rPr lang="en-US" dirty="0" smtClean="0"/>
              <a:t>Likelihood ratio</a:t>
            </a:r>
          </a:p>
          <a:p>
            <a:r>
              <a:rPr lang="en-US" dirty="0" smtClean="0"/>
              <a:t>Exclusion, Excluded</a:t>
            </a:r>
          </a:p>
          <a:p>
            <a:r>
              <a:rPr lang="en-US" sz="2400" dirty="0" smtClean="0"/>
              <a:t>Allele present</a:t>
            </a:r>
          </a:p>
          <a:p>
            <a:r>
              <a:rPr lang="en-US" dirty="0" smtClean="0"/>
              <a:t>Contribute, Contributor</a:t>
            </a:r>
          </a:p>
          <a:p>
            <a:r>
              <a:rPr lang="en-US" sz="2400" dirty="0" smtClean="0"/>
              <a:t>Number of contributors</a:t>
            </a:r>
          </a:p>
          <a:p>
            <a:r>
              <a:rPr lang="en-US" dirty="0" smtClean="0"/>
              <a:t>Markov-Chain Monte Carlo</a:t>
            </a:r>
          </a:p>
          <a:p>
            <a:r>
              <a:rPr lang="en-US" dirty="0" smtClean="0"/>
              <a:t>Stochastic threshold</a:t>
            </a:r>
          </a:p>
          <a:p>
            <a:r>
              <a:rPr lang="en-US" dirty="0" smtClean="0"/>
              <a:t>1-person “mixture”</a:t>
            </a:r>
          </a:p>
          <a:p>
            <a:r>
              <a:rPr lang="en-US" sz="2400" dirty="0" smtClean="0"/>
              <a:t>Speed</a:t>
            </a:r>
          </a:p>
          <a:p>
            <a:r>
              <a:rPr lang="en-US" dirty="0" smtClean="0"/>
              <a:t>Likelihood</a:t>
            </a:r>
          </a:p>
          <a:p>
            <a:endParaRPr lang="en-US" sz="2400" dirty="0" smtClean="0"/>
          </a:p>
        </p:txBody>
      </p:sp>
      <p:sp>
        <p:nvSpPr>
          <p:cNvPr id="6" name="Text Placeholder 5"/>
          <p:cNvSpPr>
            <a:spLocks noGrp="1"/>
          </p:cNvSpPr>
          <p:nvPr>
            <p:ph type="body" sz="quarter" idx="3"/>
          </p:nvPr>
        </p:nvSpPr>
        <p:spPr>
          <a:xfrm>
            <a:off x="4665807" y="1254919"/>
            <a:ext cx="4041775" cy="639762"/>
          </a:xfrm>
        </p:spPr>
        <p:txBody>
          <a:bodyPr/>
          <a:lstStyle/>
          <a:p>
            <a:r>
              <a:rPr lang="en-US" dirty="0" smtClean="0"/>
              <a:t>Verdict</a:t>
            </a:r>
            <a:endParaRPr lang="en-US" dirty="0"/>
          </a:p>
        </p:txBody>
      </p:sp>
      <p:sp>
        <p:nvSpPr>
          <p:cNvPr id="7" name="Content Placeholder 6"/>
          <p:cNvSpPr>
            <a:spLocks noGrp="1"/>
          </p:cNvSpPr>
          <p:nvPr>
            <p:ph sz="quarter" idx="4"/>
          </p:nvPr>
        </p:nvSpPr>
        <p:spPr>
          <a:xfrm>
            <a:off x="4665807" y="1894681"/>
            <a:ext cx="4041775" cy="3951288"/>
          </a:xfrm>
        </p:spPr>
        <p:txBody>
          <a:bodyPr/>
          <a:lstStyle/>
          <a:p>
            <a:r>
              <a:rPr lang="en-US" dirty="0" smtClean="0">
                <a:solidFill>
                  <a:srgbClr val="006600"/>
                </a:solidFill>
              </a:rPr>
              <a:t>Good</a:t>
            </a:r>
          </a:p>
          <a:p>
            <a:r>
              <a:rPr lang="en-US" dirty="0" smtClean="0">
                <a:solidFill>
                  <a:srgbClr val="FF0000"/>
                </a:solidFill>
              </a:rPr>
              <a:t>Meaningless &amp; shifty</a:t>
            </a:r>
          </a:p>
          <a:p>
            <a:r>
              <a:rPr lang="en-US" dirty="0" smtClean="0">
                <a:solidFill>
                  <a:srgbClr val="FF0000"/>
                </a:solidFill>
              </a:rPr>
              <a:t>Undeterminable</a:t>
            </a:r>
          </a:p>
          <a:p>
            <a:r>
              <a:rPr lang="en-US" dirty="0" err="1" smtClean="0">
                <a:solidFill>
                  <a:srgbClr val="FF0000"/>
                </a:solidFill>
              </a:rPr>
              <a:t>Undefinable</a:t>
            </a:r>
            <a:endParaRPr lang="en-US" dirty="0" smtClean="0">
              <a:solidFill>
                <a:srgbClr val="FF0000"/>
              </a:solidFill>
            </a:endParaRPr>
          </a:p>
          <a:p>
            <a:r>
              <a:rPr lang="en-US" dirty="0" smtClean="0">
                <a:solidFill>
                  <a:srgbClr val="FF0000"/>
                </a:solidFill>
              </a:rPr>
              <a:t>Questionable, arbitrary</a:t>
            </a:r>
          </a:p>
          <a:p>
            <a:r>
              <a:rPr lang="en-US" dirty="0" smtClean="0">
                <a:solidFill>
                  <a:srgbClr val="FF0000"/>
                </a:solidFill>
              </a:rPr>
              <a:t>Unnecessary</a:t>
            </a:r>
          </a:p>
          <a:p>
            <a:r>
              <a:rPr lang="en-US" dirty="0" smtClean="0">
                <a:solidFill>
                  <a:srgbClr val="FF0000"/>
                </a:solidFill>
              </a:rPr>
              <a:t>Thoughtless vestige</a:t>
            </a:r>
          </a:p>
          <a:p>
            <a:r>
              <a:rPr lang="en-US" dirty="0" smtClean="0">
                <a:solidFill>
                  <a:srgbClr val="006600"/>
                </a:solidFill>
              </a:rPr>
              <a:t>Clarifying concept</a:t>
            </a:r>
          </a:p>
          <a:p>
            <a:r>
              <a:rPr lang="en-US" dirty="0" smtClean="0">
                <a:solidFill>
                  <a:srgbClr val="006600"/>
                </a:solidFill>
              </a:rPr>
              <a:t>Paradigm shift</a:t>
            </a:r>
          </a:p>
          <a:p>
            <a:r>
              <a:rPr lang="en-US" dirty="0" smtClean="0">
                <a:solidFill>
                  <a:srgbClr val="006600"/>
                </a:solidFill>
              </a:rPr>
              <a:t>Good</a:t>
            </a:r>
          </a:p>
          <a:p>
            <a:endParaRPr lang="en-US" dirty="0" smtClean="0">
              <a:solidFill>
                <a:schemeClr val="tx2">
                  <a:lumMod val="60000"/>
                  <a:lumOff val="40000"/>
                </a:schemeClr>
              </a:solidFill>
            </a:endParaRPr>
          </a:p>
          <a:p>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P spid="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wrong with the old ways?</a:t>
            </a:r>
            <a:endParaRPr lang="en-US" dirty="0"/>
          </a:p>
        </p:txBody>
      </p:sp>
      <p:sp>
        <p:nvSpPr>
          <p:cNvPr id="3" name="Content Placeholder 2"/>
          <p:cNvSpPr>
            <a:spLocks noGrp="1"/>
          </p:cNvSpPr>
          <p:nvPr>
            <p:ph idx="1"/>
          </p:nvPr>
        </p:nvSpPr>
        <p:spPr>
          <a:xfrm>
            <a:off x="457200" y="2029182"/>
            <a:ext cx="8229600" cy="4525963"/>
          </a:xfrm>
        </p:spPr>
        <p:txBody>
          <a:bodyPr/>
          <a:lstStyle/>
          <a:p>
            <a:pPr>
              <a:tabLst>
                <a:tab pos="1377950" algn="l"/>
              </a:tabLst>
            </a:pPr>
            <a:r>
              <a:rPr lang="en-US" sz="2400" dirty="0" smtClean="0"/>
              <a:t>Exclusion approach</a:t>
            </a:r>
          </a:p>
          <a:p>
            <a:pPr lvl="1">
              <a:tabLst>
                <a:tab pos="1377950" algn="l"/>
              </a:tabLst>
            </a:pPr>
            <a:r>
              <a:rPr lang="en-US" sz="2000" dirty="0" smtClean="0"/>
              <a:t>Analyst </a:t>
            </a:r>
            <a:r>
              <a:rPr lang="en-US" sz="2000" dirty="0" err="1" smtClean="0"/>
              <a:t>judgement</a:t>
            </a:r>
            <a:r>
              <a:rPr lang="en-US" sz="2000" dirty="0" smtClean="0"/>
              <a:t>:</a:t>
            </a:r>
          </a:p>
          <a:p>
            <a:pPr lvl="2">
              <a:tabLst>
                <a:tab pos="1377950" algn="l"/>
              </a:tabLst>
            </a:pPr>
            <a:r>
              <a:rPr lang="en-US" sz="2000" dirty="0" smtClean="0"/>
              <a:t>Subjective</a:t>
            </a:r>
          </a:p>
          <a:p>
            <a:pPr lvl="2">
              <a:tabLst>
                <a:tab pos="1377950" algn="l"/>
              </a:tabLst>
            </a:pPr>
            <a:r>
              <a:rPr lang="en-US" sz="2000" dirty="0" err="1" smtClean="0"/>
              <a:t>Undefinable</a:t>
            </a:r>
            <a:r>
              <a:rPr lang="en-US" sz="2000" dirty="0" smtClean="0"/>
              <a:t> terms – “exclude” etc.</a:t>
            </a:r>
          </a:p>
          <a:p>
            <a:pPr lvl="1">
              <a:tabLst>
                <a:tab pos="1377950" algn="l"/>
              </a:tabLst>
            </a:pPr>
            <a:r>
              <a:rPr lang="en-US" sz="2000" dirty="0" smtClean="0"/>
              <a:t>Quantified using CPE by totally different criteria:</a:t>
            </a:r>
          </a:p>
          <a:p>
            <a:pPr lvl="2">
              <a:tabLst>
                <a:tab pos="1377950" algn="l"/>
              </a:tabLst>
            </a:pPr>
            <a:r>
              <a:rPr lang="en-US" sz="2000" dirty="0" smtClean="0"/>
              <a:t>“Included” ≡ all suspect alleles observed above threshold</a:t>
            </a:r>
          </a:p>
          <a:p>
            <a:pPr lvl="2">
              <a:tabLst>
                <a:tab pos="1377950" algn="l"/>
              </a:tabLst>
            </a:pPr>
            <a:r>
              <a:rPr lang="en-US" sz="2000" dirty="0" smtClean="0"/>
              <a:t>“excluded” ≡ not included</a:t>
            </a:r>
          </a:p>
          <a:p>
            <a:pPr lvl="2">
              <a:tabLst>
                <a:tab pos="1377950" algn="l"/>
              </a:tabLst>
            </a:pPr>
            <a:r>
              <a:rPr lang="en-US" sz="2000" dirty="0" smtClean="0"/>
              <a:t>“inconclusive” doesn’t exist</a:t>
            </a:r>
          </a:p>
          <a:p>
            <a:pPr lvl="1">
              <a:tabLst>
                <a:tab pos="1377950" algn="l"/>
              </a:tabLst>
            </a:pPr>
            <a:r>
              <a:rPr lang="en-US" sz="2000" dirty="0" smtClean="0"/>
              <a:t>Very poor model of what analysts do</a:t>
            </a:r>
          </a:p>
          <a:p>
            <a:pPr>
              <a:tabLst>
                <a:tab pos="1377950" algn="l"/>
              </a:tabLst>
            </a:pPr>
            <a:r>
              <a:rPr lang="en-US" sz="2400" dirty="0" smtClean="0"/>
              <a:t>CPE has little to do with the evidence</a:t>
            </a:r>
          </a:p>
          <a:p>
            <a:pPr>
              <a:tabLst>
                <a:tab pos="1377950" algn="l"/>
              </a:tabLst>
            </a:pPr>
            <a:r>
              <a:rPr lang="en-US" sz="2400" dirty="0" smtClean="0"/>
              <a:t>Conservative? Only when the analyst is right!</a:t>
            </a:r>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grpSp>
        <p:nvGrpSpPr>
          <p:cNvPr id="29" name="Group 28"/>
          <p:cNvGrpSpPr/>
          <p:nvPr/>
        </p:nvGrpSpPr>
        <p:grpSpPr>
          <a:xfrm>
            <a:off x="3320464" y="1249890"/>
            <a:ext cx="4380267" cy="1603537"/>
            <a:chOff x="4234873" y="1249890"/>
            <a:chExt cx="4380267" cy="1603537"/>
          </a:xfrm>
        </p:grpSpPr>
        <p:sp>
          <p:nvSpPr>
            <p:cNvPr id="25" name="Freeform 24"/>
            <p:cNvSpPr/>
            <p:nvPr/>
          </p:nvSpPr>
          <p:spPr>
            <a:xfrm>
              <a:off x="4234873" y="1249890"/>
              <a:ext cx="4366443" cy="1198879"/>
            </a:xfrm>
            <a:custGeom>
              <a:avLst/>
              <a:gdLst>
                <a:gd name="connsiteX0" fmla="*/ 0 w 5203767"/>
                <a:gd name="connsiteY0" fmla="*/ 254923 h 2042158"/>
                <a:gd name="connsiteX1" fmla="*/ 2011680 w 5203767"/>
                <a:gd name="connsiteY1" fmla="*/ 254923 h 2042158"/>
                <a:gd name="connsiteX2" fmla="*/ 2759825 w 5203767"/>
                <a:gd name="connsiteY2" fmla="*/ 1784464 h 2042158"/>
                <a:gd name="connsiteX3" fmla="*/ 5203767 w 5203767"/>
                <a:gd name="connsiteY3" fmla="*/ 1801090 h 2042158"/>
                <a:gd name="connsiteX0" fmla="*/ 0 w 5203767"/>
                <a:gd name="connsiteY0" fmla="*/ 254923 h 2042158"/>
                <a:gd name="connsiteX1" fmla="*/ 2011680 w 5203767"/>
                <a:gd name="connsiteY1" fmla="*/ 254923 h 2042158"/>
                <a:gd name="connsiteX2" fmla="*/ 2759825 w 5203767"/>
                <a:gd name="connsiteY2" fmla="*/ 1784464 h 2042158"/>
                <a:gd name="connsiteX3" fmla="*/ 5203767 w 5203767"/>
                <a:gd name="connsiteY3" fmla="*/ 1801090 h 2042158"/>
                <a:gd name="connsiteX0" fmla="*/ 0 w 5203767"/>
                <a:gd name="connsiteY0" fmla="*/ 127462 h 1914697"/>
                <a:gd name="connsiteX1" fmla="*/ 2011680 w 5203767"/>
                <a:gd name="connsiteY1" fmla="*/ 127462 h 1914697"/>
                <a:gd name="connsiteX2" fmla="*/ 2759825 w 5203767"/>
                <a:gd name="connsiteY2" fmla="*/ 1657003 h 1914697"/>
                <a:gd name="connsiteX3" fmla="*/ 5203767 w 5203767"/>
                <a:gd name="connsiteY3" fmla="*/ 1673629 h 1914697"/>
                <a:gd name="connsiteX0" fmla="*/ 0 w 5203767"/>
                <a:gd name="connsiteY0" fmla="*/ 127462 h 1914697"/>
                <a:gd name="connsiteX1" fmla="*/ 2011680 w 5203767"/>
                <a:gd name="connsiteY1" fmla="*/ 127462 h 1914697"/>
                <a:gd name="connsiteX2" fmla="*/ 2759825 w 5203767"/>
                <a:gd name="connsiteY2" fmla="*/ 1657003 h 1914697"/>
                <a:gd name="connsiteX3" fmla="*/ 5203767 w 5203767"/>
                <a:gd name="connsiteY3" fmla="*/ 1673629 h 1914697"/>
                <a:gd name="connsiteX0" fmla="*/ 0 w 5203767"/>
                <a:gd name="connsiteY0" fmla="*/ 127462 h 1914697"/>
                <a:gd name="connsiteX1" fmla="*/ 2011680 w 5203767"/>
                <a:gd name="connsiteY1" fmla="*/ 127462 h 1914697"/>
                <a:gd name="connsiteX2" fmla="*/ 2759825 w 5203767"/>
                <a:gd name="connsiteY2" fmla="*/ 1657003 h 1914697"/>
                <a:gd name="connsiteX3" fmla="*/ 5203767 w 5203767"/>
                <a:gd name="connsiteY3" fmla="*/ 1673629 h 1914697"/>
                <a:gd name="connsiteX0" fmla="*/ 0 w 5203767"/>
                <a:gd name="connsiteY0" fmla="*/ 127462 h 1914697"/>
                <a:gd name="connsiteX1" fmla="*/ 2011680 w 5203767"/>
                <a:gd name="connsiteY1" fmla="*/ 127462 h 1914697"/>
                <a:gd name="connsiteX2" fmla="*/ 2759825 w 5203767"/>
                <a:gd name="connsiteY2" fmla="*/ 1657003 h 1914697"/>
                <a:gd name="connsiteX3" fmla="*/ 5203767 w 5203767"/>
                <a:gd name="connsiteY3" fmla="*/ 1673629 h 1914697"/>
                <a:gd name="connsiteX0" fmla="*/ 0 w 5203767"/>
                <a:gd name="connsiteY0" fmla="*/ 127462 h 1914697"/>
                <a:gd name="connsiteX1" fmla="*/ 2011680 w 5203767"/>
                <a:gd name="connsiteY1" fmla="*/ 127462 h 1914697"/>
                <a:gd name="connsiteX2" fmla="*/ 2643446 w 5203767"/>
                <a:gd name="connsiteY2" fmla="*/ 1657003 h 1914697"/>
                <a:gd name="connsiteX3" fmla="*/ 5203767 w 5203767"/>
                <a:gd name="connsiteY3" fmla="*/ 1673629 h 1914697"/>
                <a:gd name="connsiteX0" fmla="*/ 0 w 5203767"/>
                <a:gd name="connsiteY0" fmla="*/ 127462 h 1931322"/>
                <a:gd name="connsiteX1" fmla="*/ 2011680 w 5203767"/>
                <a:gd name="connsiteY1" fmla="*/ 127462 h 1931322"/>
                <a:gd name="connsiteX2" fmla="*/ 2044930 w 5203767"/>
                <a:gd name="connsiteY2" fmla="*/ 1673628 h 1931322"/>
                <a:gd name="connsiteX3" fmla="*/ 5203767 w 5203767"/>
                <a:gd name="connsiteY3" fmla="*/ 1673629 h 1931322"/>
                <a:gd name="connsiteX0" fmla="*/ 0 w 5203767"/>
                <a:gd name="connsiteY0" fmla="*/ 127462 h 1794163"/>
                <a:gd name="connsiteX1" fmla="*/ 2011680 w 5203767"/>
                <a:gd name="connsiteY1" fmla="*/ 127462 h 1794163"/>
                <a:gd name="connsiteX2" fmla="*/ 2044930 w 5203767"/>
                <a:gd name="connsiteY2" fmla="*/ 1673628 h 1794163"/>
                <a:gd name="connsiteX3" fmla="*/ 5203767 w 5203767"/>
                <a:gd name="connsiteY3" fmla="*/ 1673629 h 1794163"/>
                <a:gd name="connsiteX0" fmla="*/ 0 w 5203767"/>
                <a:gd name="connsiteY0" fmla="*/ 127462 h 1794163"/>
                <a:gd name="connsiteX1" fmla="*/ 2011680 w 5203767"/>
                <a:gd name="connsiteY1" fmla="*/ 127462 h 1794163"/>
                <a:gd name="connsiteX2" fmla="*/ 2044930 w 5203767"/>
                <a:gd name="connsiteY2" fmla="*/ 1673628 h 1794163"/>
                <a:gd name="connsiteX3" fmla="*/ 5203767 w 5203767"/>
                <a:gd name="connsiteY3" fmla="*/ 1673629 h 1794163"/>
                <a:gd name="connsiteX0" fmla="*/ 0 w 5203767"/>
                <a:gd name="connsiteY0" fmla="*/ 0 h 1666701"/>
                <a:gd name="connsiteX1" fmla="*/ 2011680 w 5203767"/>
                <a:gd name="connsiteY1" fmla="*/ 0 h 1666701"/>
                <a:gd name="connsiteX2" fmla="*/ 2044930 w 5203767"/>
                <a:gd name="connsiteY2" fmla="*/ 1546166 h 1666701"/>
                <a:gd name="connsiteX3" fmla="*/ 5203767 w 5203767"/>
                <a:gd name="connsiteY3" fmla="*/ 1546167 h 1666701"/>
                <a:gd name="connsiteX0" fmla="*/ 0 w 5203767"/>
                <a:gd name="connsiteY0" fmla="*/ 444886 h 2111587"/>
                <a:gd name="connsiteX1" fmla="*/ 2011680 w 5203767"/>
                <a:gd name="connsiteY1" fmla="*/ 444886 h 2111587"/>
                <a:gd name="connsiteX2" fmla="*/ 2044930 w 5203767"/>
                <a:gd name="connsiteY2" fmla="*/ 1991052 h 2111587"/>
                <a:gd name="connsiteX3" fmla="*/ 5203767 w 5203767"/>
                <a:gd name="connsiteY3" fmla="*/ 1991053 h 2111587"/>
                <a:gd name="connsiteX0" fmla="*/ 0 w 5203767"/>
                <a:gd name="connsiteY0" fmla="*/ 444886 h 2015989"/>
                <a:gd name="connsiteX1" fmla="*/ 2011680 w 5203767"/>
                <a:gd name="connsiteY1" fmla="*/ 444886 h 2015989"/>
                <a:gd name="connsiteX2" fmla="*/ 2044930 w 5203767"/>
                <a:gd name="connsiteY2" fmla="*/ 1991052 h 2015989"/>
                <a:gd name="connsiteX3" fmla="*/ 5203767 w 5203767"/>
                <a:gd name="connsiteY3" fmla="*/ 1991053 h 2015989"/>
                <a:gd name="connsiteX0" fmla="*/ 0 w 4357100"/>
                <a:gd name="connsiteY0" fmla="*/ 444886 h 2015989"/>
                <a:gd name="connsiteX1" fmla="*/ 2011680 w 4357100"/>
                <a:gd name="connsiteY1" fmla="*/ 444886 h 2015989"/>
                <a:gd name="connsiteX2" fmla="*/ 2044930 w 4357100"/>
                <a:gd name="connsiteY2" fmla="*/ 1991052 h 2015989"/>
                <a:gd name="connsiteX3" fmla="*/ 4357100 w 4357100"/>
                <a:gd name="connsiteY3" fmla="*/ 1999520 h 2015989"/>
                <a:gd name="connsiteX0" fmla="*/ 0 w 4357100"/>
                <a:gd name="connsiteY0" fmla="*/ 444886 h 2015989"/>
                <a:gd name="connsiteX1" fmla="*/ 2011680 w 4357100"/>
                <a:gd name="connsiteY1" fmla="*/ 444886 h 2015989"/>
                <a:gd name="connsiteX2" fmla="*/ 2044930 w 4357100"/>
                <a:gd name="connsiteY2" fmla="*/ 1991052 h 2015989"/>
                <a:gd name="connsiteX3" fmla="*/ 4357100 w 4357100"/>
                <a:gd name="connsiteY3" fmla="*/ 1999520 h 2015989"/>
                <a:gd name="connsiteX0" fmla="*/ 0 w 4357100"/>
                <a:gd name="connsiteY0" fmla="*/ 438062 h 2009165"/>
                <a:gd name="connsiteX1" fmla="*/ 2011680 w 4357100"/>
                <a:gd name="connsiteY1" fmla="*/ 438062 h 2009165"/>
                <a:gd name="connsiteX2" fmla="*/ 2044930 w 4357100"/>
                <a:gd name="connsiteY2" fmla="*/ 1984228 h 2009165"/>
                <a:gd name="connsiteX3" fmla="*/ 4357100 w 4357100"/>
                <a:gd name="connsiteY3" fmla="*/ 1992696 h 2009165"/>
                <a:gd name="connsiteX0" fmla="*/ 0 w 4357100"/>
                <a:gd name="connsiteY0" fmla="*/ 451710 h 2022813"/>
                <a:gd name="connsiteX1" fmla="*/ 2011680 w 4357100"/>
                <a:gd name="connsiteY1" fmla="*/ 451710 h 2022813"/>
                <a:gd name="connsiteX2" fmla="*/ 2044930 w 4357100"/>
                <a:gd name="connsiteY2" fmla="*/ 1997876 h 2022813"/>
                <a:gd name="connsiteX3" fmla="*/ 4357100 w 4357100"/>
                <a:gd name="connsiteY3" fmla="*/ 2006344 h 2022813"/>
                <a:gd name="connsiteX0" fmla="*/ 0 w 4357100"/>
                <a:gd name="connsiteY0" fmla="*/ 419905 h 2022813"/>
                <a:gd name="connsiteX1" fmla="*/ 2011680 w 4357100"/>
                <a:gd name="connsiteY1" fmla="*/ 419905 h 2022813"/>
                <a:gd name="connsiteX2" fmla="*/ 2820913 w 4357100"/>
                <a:gd name="connsiteY2" fmla="*/ 1997876 h 2022813"/>
                <a:gd name="connsiteX3" fmla="*/ 4357100 w 4357100"/>
                <a:gd name="connsiteY3" fmla="*/ 1974539 h 2022813"/>
                <a:gd name="connsiteX0" fmla="*/ 51512 w 4408612"/>
                <a:gd name="connsiteY0" fmla="*/ 419905 h 2022813"/>
                <a:gd name="connsiteX1" fmla="*/ 1598442 w 4408612"/>
                <a:gd name="connsiteY1" fmla="*/ 415929 h 2022813"/>
                <a:gd name="connsiteX2" fmla="*/ 2872425 w 4408612"/>
                <a:gd name="connsiteY2" fmla="*/ 1997876 h 2022813"/>
                <a:gd name="connsiteX3" fmla="*/ 4408612 w 4408612"/>
                <a:gd name="connsiteY3" fmla="*/ 1974539 h 2022813"/>
                <a:gd name="connsiteX0" fmla="*/ 51512 w 4408612"/>
                <a:gd name="connsiteY0" fmla="*/ 419905 h 2022813"/>
                <a:gd name="connsiteX1" fmla="*/ 1598442 w 4408612"/>
                <a:gd name="connsiteY1" fmla="*/ 415929 h 2022813"/>
                <a:gd name="connsiteX2" fmla="*/ 2872425 w 4408612"/>
                <a:gd name="connsiteY2" fmla="*/ 1997876 h 2022813"/>
                <a:gd name="connsiteX3" fmla="*/ 4408612 w 4408612"/>
                <a:gd name="connsiteY3" fmla="*/ 1974539 h 2022813"/>
                <a:gd name="connsiteX0" fmla="*/ 51512 w 4408612"/>
                <a:gd name="connsiteY0" fmla="*/ 3976 h 1606884"/>
                <a:gd name="connsiteX1" fmla="*/ 1598442 w 4408612"/>
                <a:gd name="connsiteY1" fmla="*/ 0 h 1606884"/>
                <a:gd name="connsiteX2" fmla="*/ 2872425 w 4408612"/>
                <a:gd name="connsiteY2" fmla="*/ 1581947 h 1606884"/>
                <a:gd name="connsiteX3" fmla="*/ 4408612 w 4408612"/>
                <a:gd name="connsiteY3" fmla="*/ 1558610 h 1606884"/>
                <a:gd name="connsiteX0" fmla="*/ 51512 w 4408612"/>
                <a:gd name="connsiteY0" fmla="*/ 3976 h 1583030"/>
                <a:gd name="connsiteX1" fmla="*/ 1598442 w 4408612"/>
                <a:gd name="connsiteY1" fmla="*/ 0 h 1583030"/>
                <a:gd name="connsiteX2" fmla="*/ 2872425 w 4408612"/>
                <a:gd name="connsiteY2" fmla="*/ 1581947 h 1583030"/>
                <a:gd name="connsiteX3" fmla="*/ 4408612 w 4408612"/>
                <a:gd name="connsiteY3" fmla="*/ 1558610 h 1583030"/>
                <a:gd name="connsiteX0" fmla="*/ 51512 w 4419087"/>
                <a:gd name="connsiteY0" fmla="*/ 3976 h 1586602"/>
                <a:gd name="connsiteX1" fmla="*/ 1598442 w 4419087"/>
                <a:gd name="connsiteY1" fmla="*/ 0 h 1586602"/>
                <a:gd name="connsiteX2" fmla="*/ 2872425 w 4419087"/>
                <a:gd name="connsiteY2" fmla="*/ 1581947 h 1586602"/>
                <a:gd name="connsiteX3" fmla="*/ 4419087 w 4419087"/>
                <a:gd name="connsiteY3" fmla="*/ 1586602 h 1586602"/>
                <a:gd name="connsiteX0" fmla="*/ 51512 w 4419087"/>
                <a:gd name="connsiteY0" fmla="*/ 3976 h 1586602"/>
                <a:gd name="connsiteX1" fmla="*/ 1598442 w 4419087"/>
                <a:gd name="connsiteY1" fmla="*/ 0 h 1586602"/>
                <a:gd name="connsiteX2" fmla="*/ 2894794 w 4419087"/>
                <a:gd name="connsiteY2" fmla="*/ 1586602 h 1586602"/>
                <a:gd name="connsiteX3" fmla="*/ 4419087 w 4419087"/>
                <a:gd name="connsiteY3" fmla="*/ 1586602 h 1586602"/>
                <a:gd name="connsiteX0" fmla="*/ 51512 w 4419087"/>
                <a:gd name="connsiteY0" fmla="*/ 3976 h 1586602"/>
                <a:gd name="connsiteX1" fmla="*/ 1598442 w 4419087"/>
                <a:gd name="connsiteY1" fmla="*/ 0 h 1586602"/>
                <a:gd name="connsiteX2" fmla="*/ 2871514 w 4419087"/>
                <a:gd name="connsiteY2" fmla="*/ 1586602 h 1586602"/>
                <a:gd name="connsiteX3" fmla="*/ 4419087 w 4419087"/>
                <a:gd name="connsiteY3" fmla="*/ 1586602 h 1586602"/>
                <a:gd name="connsiteX0" fmla="*/ 51512 w 4419087"/>
                <a:gd name="connsiteY0" fmla="*/ 3976 h 1586602"/>
                <a:gd name="connsiteX1" fmla="*/ 1598442 w 4419087"/>
                <a:gd name="connsiteY1" fmla="*/ 0 h 1586602"/>
                <a:gd name="connsiteX2" fmla="*/ 2871514 w 4419087"/>
                <a:gd name="connsiteY2" fmla="*/ 1586602 h 1586602"/>
                <a:gd name="connsiteX3" fmla="*/ 4419087 w 4419087"/>
                <a:gd name="connsiteY3" fmla="*/ 1586602 h 1586602"/>
                <a:gd name="connsiteX0" fmla="*/ 15422 w 4382997"/>
                <a:gd name="connsiteY0" fmla="*/ 0 h 1582626"/>
                <a:gd name="connsiteX1" fmla="*/ 1598442 w 4382997"/>
                <a:gd name="connsiteY1" fmla="*/ 7823 h 1582626"/>
                <a:gd name="connsiteX2" fmla="*/ 2835424 w 4382997"/>
                <a:gd name="connsiteY2" fmla="*/ 1582626 h 1582626"/>
                <a:gd name="connsiteX3" fmla="*/ 4382997 w 4382997"/>
                <a:gd name="connsiteY3" fmla="*/ 1582626 h 1582626"/>
                <a:gd name="connsiteX0" fmla="*/ 15422 w 4382997"/>
                <a:gd name="connsiteY0" fmla="*/ 0 h 1582626"/>
                <a:gd name="connsiteX1" fmla="*/ 1598442 w 4382997"/>
                <a:gd name="connsiteY1" fmla="*/ 7823 h 1582626"/>
                <a:gd name="connsiteX2" fmla="*/ 2835424 w 4382997"/>
                <a:gd name="connsiteY2" fmla="*/ 1582626 h 1582626"/>
                <a:gd name="connsiteX3" fmla="*/ 4382997 w 4382997"/>
                <a:gd name="connsiteY3" fmla="*/ 1582626 h 1582626"/>
                <a:gd name="connsiteX0" fmla="*/ 15423 w 4382998"/>
                <a:gd name="connsiteY0" fmla="*/ 0 h 1582626"/>
                <a:gd name="connsiteX1" fmla="*/ 1598442 w 4382998"/>
                <a:gd name="connsiteY1" fmla="*/ 149423 h 1582626"/>
                <a:gd name="connsiteX2" fmla="*/ 2835425 w 4382998"/>
                <a:gd name="connsiteY2" fmla="*/ 1582626 h 1582626"/>
                <a:gd name="connsiteX3" fmla="*/ 4382998 w 4382998"/>
                <a:gd name="connsiteY3" fmla="*/ 1582626 h 1582626"/>
                <a:gd name="connsiteX0" fmla="*/ 15423 w 4382998"/>
                <a:gd name="connsiteY0" fmla="*/ 0 h 1582626"/>
                <a:gd name="connsiteX1" fmla="*/ 1598442 w 4382998"/>
                <a:gd name="connsiteY1" fmla="*/ 149423 h 1582626"/>
                <a:gd name="connsiteX2" fmla="*/ 2835425 w 4382998"/>
                <a:gd name="connsiteY2" fmla="*/ 1455408 h 1582626"/>
                <a:gd name="connsiteX3" fmla="*/ 4382998 w 4382998"/>
                <a:gd name="connsiteY3" fmla="*/ 1582626 h 1582626"/>
                <a:gd name="connsiteX0" fmla="*/ 15423 w 4382998"/>
                <a:gd name="connsiteY0" fmla="*/ 0 h 1582626"/>
                <a:gd name="connsiteX1" fmla="*/ 1598442 w 4382998"/>
                <a:gd name="connsiteY1" fmla="*/ 149423 h 1582626"/>
                <a:gd name="connsiteX2" fmla="*/ 2835425 w 4382998"/>
                <a:gd name="connsiteY2" fmla="*/ 1455408 h 1582626"/>
                <a:gd name="connsiteX3" fmla="*/ 4382998 w 4382998"/>
                <a:gd name="connsiteY3" fmla="*/ 1582626 h 1582626"/>
                <a:gd name="connsiteX0" fmla="*/ 15423 w 4382998"/>
                <a:gd name="connsiteY0" fmla="*/ 0 h 1582626"/>
                <a:gd name="connsiteX1" fmla="*/ 1598442 w 4382998"/>
                <a:gd name="connsiteY1" fmla="*/ 149423 h 1582626"/>
                <a:gd name="connsiteX2" fmla="*/ 2835425 w 4382998"/>
                <a:gd name="connsiteY2" fmla="*/ 1455408 h 1582626"/>
                <a:gd name="connsiteX3" fmla="*/ 4382998 w 4382998"/>
                <a:gd name="connsiteY3" fmla="*/ 1582626 h 1582626"/>
                <a:gd name="connsiteX0" fmla="*/ 15423 w 4382998"/>
                <a:gd name="connsiteY0" fmla="*/ 0 h 1582626"/>
                <a:gd name="connsiteX1" fmla="*/ 1598442 w 4382998"/>
                <a:gd name="connsiteY1" fmla="*/ 149423 h 1582626"/>
                <a:gd name="connsiteX2" fmla="*/ 2835425 w 4382998"/>
                <a:gd name="connsiteY2" fmla="*/ 1455408 h 1582626"/>
                <a:gd name="connsiteX3" fmla="*/ 4382998 w 4382998"/>
                <a:gd name="connsiteY3" fmla="*/ 1582626 h 1582626"/>
                <a:gd name="connsiteX0" fmla="*/ 0 w 4367575"/>
                <a:gd name="connsiteY0" fmla="*/ 0 h 1582626"/>
                <a:gd name="connsiteX1" fmla="*/ 1583019 w 4367575"/>
                <a:gd name="connsiteY1" fmla="*/ 149423 h 1582626"/>
                <a:gd name="connsiteX2" fmla="*/ 2820002 w 4367575"/>
                <a:gd name="connsiteY2" fmla="*/ 1455408 h 1582626"/>
                <a:gd name="connsiteX3" fmla="*/ 4367575 w 4367575"/>
                <a:gd name="connsiteY3" fmla="*/ 1582626 h 1582626"/>
                <a:gd name="connsiteX0" fmla="*/ 0 w 4367575"/>
                <a:gd name="connsiteY0" fmla="*/ 0 h 1582626"/>
                <a:gd name="connsiteX1" fmla="*/ 1583019 w 4367575"/>
                <a:gd name="connsiteY1" fmla="*/ 149423 h 1582626"/>
                <a:gd name="connsiteX2" fmla="*/ 2820002 w 4367575"/>
                <a:gd name="connsiteY2" fmla="*/ 1455408 h 1582626"/>
                <a:gd name="connsiteX3" fmla="*/ 4367575 w 4367575"/>
                <a:gd name="connsiteY3" fmla="*/ 1582626 h 1582626"/>
                <a:gd name="connsiteX0" fmla="*/ 0 w 4367575"/>
                <a:gd name="connsiteY0" fmla="*/ 0 h 1582626"/>
                <a:gd name="connsiteX1" fmla="*/ 1583019 w 4367575"/>
                <a:gd name="connsiteY1" fmla="*/ 149423 h 1582626"/>
                <a:gd name="connsiteX2" fmla="*/ 2820002 w 4367575"/>
                <a:gd name="connsiteY2" fmla="*/ 1455408 h 1582626"/>
                <a:gd name="connsiteX3" fmla="*/ 4367575 w 4367575"/>
                <a:gd name="connsiteY3" fmla="*/ 1582626 h 1582626"/>
                <a:gd name="connsiteX0" fmla="*/ 0 w 4367575"/>
                <a:gd name="connsiteY0" fmla="*/ 0 h 1582626"/>
                <a:gd name="connsiteX1" fmla="*/ 1583019 w 4367575"/>
                <a:gd name="connsiteY1" fmla="*/ 149423 h 1582626"/>
                <a:gd name="connsiteX2" fmla="*/ 2820002 w 4367575"/>
                <a:gd name="connsiteY2" fmla="*/ 1455408 h 1582626"/>
                <a:gd name="connsiteX3" fmla="*/ 4367575 w 4367575"/>
                <a:gd name="connsiteY3" fmla="*/ 1582626 h 1582626"/>
                <a:gd name="connsiteX0" fmla="*/ 0 w 4367575"/>
                <a:gd name="connsiteY0" fmla="*/ 850321 h 2432947"/>
                <a:gd name="connsiteX1" fmla="*/ 1583019 w 4367575"/>
                <a:gd name="connsiteY1" fmla="*/ 999744 h 2432947"/>
                <a:gd name="connsiteX2" fmla="*/ 2820002 w 4367575"/>
                <a:gd name="connsiteY2" fmla="*/ 2305729 h 2432947"/>
                <a:gd name="connsiteX3" fmla="*/ 4367575 w 4367575"/>
                <a:gd name="connsiteY3" fmla="*/ 2432947 h 2432947"/>
                <a:gd name="connsiteX0" fmla="*/ 0 w 4367575"/>
                <a:gd name="connsiteY0" fmla="*/ 46020 h 1628646"/>
                <a:gd name="connsiteX1" fmla="*/ 1583019 w 4367575"/>
                <a:gd name="connsiteY1" fmla="*/ 195443 h 1628646"/>
                <a:gd name="connsiteX2" fmla="*/ 2820002 w 4367575"/>
                <a:gd name="connsiteY2" fmla="*/ 1501428 h 1628646"/>
                <a:gd name="connsiteX3" fmla="*/ 4367575 w 4367575"/>
                <a:gd name="connsiteY3" fmla="*/ 1628646 h 1628646"/>
                <a:gd name="connsiteX0" fmla="*/ 0 w 4367575"/>
                <a:gd name="connsiteY0" fmla="*/ 46020 h 1628646"/>
                <a:gd name="connsiteX1" fmla="*/ 1583019 w 4367575"/>
                <a:gd name="connsiteY1" fmla="*/ 195443 h 1628646"/>
                <a:gd name="connsiteX2" fmla="*/ 2820002 w 4367575"/>
                <a:gd name="connsiteY2" fmla="*/ 1501428 h 1628646"/>
                <a:gd name="connsiteX3" fmla="*/ 4367575 w 4367575"/>
                <a:gd name="connsiteY3" fmla="*/ 1628646 h 1628646"/>
                <a:gd name="connsiteX0" fmla="*/ 0 w 4367575"/>
                <a:gd name="connsiteY0" fmla="*/ 46020 h 2555621"/>
                <a:gd name="connsiteX1" fmla="*/ 1583019 w 4367575"/>
                <a:gd name="connsiteY1" fmla="*/ 195443 h 2555621"/>
                <a:gd name="connsiteX2" fmla="*/ 2820002 w 4367575"/>
                <a:gd name="connsiteY2" fmla="*/ 1501428 h 2555621"/>
                <a:gd name="connsiteX3" fmla="*/ 4367575 w 4367575"/>
                <a:gd name="connsiteY3" fmla="*/ 1628646 h 2555621"/>
                <a:gd name="connsiteX0" fmla="*/ 0 w 4367575"/>
                <a:gd name="connsiteY0" fmla="*/ 46020 h 2555622"/>
                <a:gd name="connsiteX1" fmla="*/ 1583019 w 4367575"/>
                <a:gd name="connsiteY1" fmla="*/ 195443 h 2555622"/>
                <a:gd name="connsiteX2" fmla="*/ 2820002 w 4367575"/>
                <a:gd name="connsiteY2" fmla="*/ 1501428 h 2555622"/>
                <a:gd name="connsiteX3" fmla="*/ 4367575 w 4367575"/>
                <a:gd name="connsiteY3" fmla="*/ 1628646 h 2555622"/>
                <a:gd name="connsiteX0" fmla="*/ 0 w 4367575"/>
                <a:gd name="connsiteY0" fmla="*/ 46020 h 2555622"/>
                <a:gd name="connsiteX1" fmla="*/ 1583019 w 4367575"/>
                <a:gd name="connsiteY1" fmla="*/ 195443 h 2555622"/>
                <a:gd name="connsiteX2" fmla="*/ 2820002 w 4367575"/>
                <a:gd name="connsiteY2" fmla="*/ 1501428 h 2555622"/>
                <a:gd name="connsiteX3" fmla="*/ 4367575 w 4367575"/>
                <a:gd name="connsiteY3" fmla="*/ 1628646 h 2555622"/>
                <a:gd name="connsiteX0" fmla="*/ 0 w 4367575"/>
                <a:gd name="connsiteY0" fmla="*/ 46020 h 1628646"/>
                <a:gd name="connsiteX1" fmla="*/ 1583019 w 4367575"/>
                <a:gd name="connsiteY1" fmla="*/ 195443 h 1628646"/>
                <a:gd name="connsiteX2" fmla="*/ 2820002 w 4367575"/>
                <a:gd name="connsiteY2" fmla="*/ 1501428 h 1628646"/>
                <a:gd name="connsiteX3" fmla="*/ 4367575 w 4367575"/>
                <a:gd name="connsiteY3" fmla="*/ 1628646 h 1628646"/>
                <a:gd name="connsiteX0" fmla="*/ 0 w 4367575"/>
                <a:gd name="connsiteY0" fmla="*/ 46020 h 1628646"/>
                <a:gd name="connsiteX1" fmla="*/ 1583019 w 4367575"/>
                <a:gd name="connsiteY1" fmla="*/ 195443 h 1628646"/>
                <a:gd name="connsiteX2" fmla="*/ 2820002 w 4367575"/>
                <a:gd name="connsiteY2" fmla="*/ 1501428 h 1628646"/>
                <a:gd name="connsiteX3" fmla="*/ 4367575 w 4367575"/>
                <a:gd name="connsiteY3" fmla="*/ 1628646 h 1628646"/>
                <a:gd name="connsiteX0" fmla="*/ 0 w 4367575"/>
                <a:gd name="connsiteY0" fmla="*/ 46020 h 1628646"/>
                <a:gd name="connsiteX1" fmla="*/ 1583019 w 4367575"/>
                <a:gd name="connsiteY1" fmla="*/ 195443 h 1628646"/>
                <a:gd name="connsiteX2" fmla="*/ 2820002 w 4367575"/>
                <a:gd name="connsiteY2" fmla="*/ 1501428 h 1628646"/>
                <a:gd name="connsiteX3" fmla="*/ 4367575 w 4367575"/>
                <a:gd name="connsiteY3" fmla="*/ 1628646 h 1628646"/>
                <a:gd name="connsiteX0" fmla="*/ 0 w 4367575"/>
                <a:gd name="connsiteY0" fmla="*/ 46020 h 1635289"/>
                <a:gd name="connsiteX1" fmla="*/ 1583019 w 4367575"/>
                <a:gd name="connsiteY1" fmla="*/ 195443 h 1635289"/>
                <a:gd name="connsiteX2" fmla="*/ 2820002 w 4367575"/>
                <a:gd name="connsiteY2" fmla="*/ 1501428 h 1635289"/>
                <a:gd name="connsiteX3" fmla="*/ 4367575 w 4367575"/>
                <a:gd name="connsiteY3" fmla="*/ 1628646 h 1635289"/>
                <a:gd name="connsiteX0" fmla="*/ 0 w 4367575"/>
                <a:gd name="connsiteY0" fmla="*/ 46020 h 1628646"/>
                <a:gd name="connsiteX1" fmla="*/ 1583019 w 4367575"/>
                <a:gd name="connsiteY1" fmla="*/ 195443 h 1628646"/>
                <a:gd name="connsiteX2" fmla="*/ 4367575 w 4367575"/>
                <a:gd name="connsiteY2" fmla="*/ 1628646 h 1628646"/>
                <a:gd name="connsiteX0" fmla="*/ 0 w 4367575"/>
                <a:gd name="connsiteY0" fmla="*/ 0 h 1582626"/>
                <a:gd name="connsiteX1" fmla="*/ 4367575 w 4367575"/>
                <a:gd name="connsiteY1" fmla="*/ 1582626 h 1582626"/>
                <a:gd name="connsiteX0" fmla="*/ 0 w 4367575"/>
                <a:gd name="connsiteY0" fmla="*/ 0 h 1586081"/>
                <a:gd name="connsiteX1" fmla="*/ 4367575 w 4367575"/>
                <a:gd name="connsiteY1" fmla="*/ 1582626 h 1586081"/>
                <a:gd name="connsiteX0" fmla="*/ 0 w 4367575"/>
                <a:gd name="connsiteY0" fmla="*/ 0 h 1586081"/>
                <a:gd name="connsiteX1" fmla="*/ 4367575 w 4367575"/>
                <a:gd name="connsiteY1" fmla="*/ 1582626 h 1586081"/>
                <a:gd name="connsiteX0" fmla="*/ 0 w 4367575"/>
                <a:gd name="connsiteY0" fmla="*/ 0 h 1582626"/>
                <a:gd name="connsiteX1" fmla="*/ 4367575 w 4367575"/>
                <a:gd name="connsiteY1" fmla="*/ 1582626 h 1582626"/>
                <a:gd name="connsiteX0" fmla="*/ 0 w 4367575"/>
                <a:gd name="connsiteY0" fmla="*/ 0 h 1582626"/>
                <a:gd name="connsiteX1" fmla="*/ 4367575 w 4367575"/>
                <a:gd name="connsiteY1" fmla="*/ 1582626 h 1582626"/>
                <a:gd name="connsiteX0" fmla="*/ 0 w 4367575"/>
                <a:gd name="connsiteY0" fmla="*/ 0 h 1582626"/>
                <a:gd name="connsiteX1" fmla="*/ 4367575 w 4367575"/>
                <a:gd name="connsiteY1" fmla="*/ 1582626 h 1582626"/>
                <a:gd name="connsiteX0" fmla="*/ 0 w 4367575"/>
                <a:gd name="connsiteY0" fmla="*/ 18624 h 1601250"/>
                <a:gd name="connsiteX1" fmla="*/ 4367575 w 4367575"/>
                <a:gd name="connsiteY1" fmla="*/ 1601250 h 1601250"/>
                <a:gd name="connsiteX0" fmla="*/ 0 w 4367575"/>
                <a:gd name="connsiteY0" fmla="*/ 18624 h 1601250"/>
                <a:gd name="connsiteX1" fmla="*/ 4367575 w 4367575"/>
                <a:gd name="connsiteY1" fmla="*/ 1601250 h 1601250"/>
              </a:gdLst>
              <a:ahLst/>
              <a:cxnLst>
                <a:cxn ang="0">
                  <a:pos x="connsiteX0" y="connsiteY0"/>
                </a:cxn>
                <a:cxn ang="0">
                  <a:pos x="connsiteX1" y="connsiteY1"/>
                </a:cxn>
              </a:cxnLst>
              <a:rect l="l" t="t" r="r" b="b"/>
              <a:pathLst>
                <a:path w="4367575" h="1601250">
                  <a:moveTo>
                    <a:pt x="0" y="18624"/>
                  </a:moveTo>
                  <a:cubicBezTo>
                    <a:pt x="3285133" y="0"/>
                    <a:pt x="770591" y="1568553"/>
                    <a:pt x="4367575" y="1601250"/>
                  </a:cubicBezTo>
                </a:path>
              </a:pathLst>
            </a:custGeom>
            <a:ln w="508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4465028" y="2484095"/>
              <a:ext cx="1160082" cy="369332"/>
            </a:xfrm>
            <a:prstGeom prst="rect">
              <a:avLst/>
            </a:prstGeom>
            <a:solidFill>
              <a:schemeClr val="accent3">
                <a:lumMod val="40000"/>
                <a:lumOff val="60000"/>
              </a:schemeClr>
            </a:solidFill>
          </p:spPr>
          <p:txBody>
            <a:bodyPr wrap="square" rtlCol="0">
              <a:spAutoFit/>
            </a:bodyPr>
            <a:lstStyle/>
            <a:p>
              <a:pPr algn="ctr"/>
              <a:r>
                <a:rPr lang="en-US" dirty="0" smtClean="0"/>
                <a:t>inclusion</a:t>
              </a:r>
              <a:endParaRPr lang="en-US" dirty="0"/>
            </a:p>
          </p:txBody>
        </p:sp>
        <p:sp>
          <p:nvSpPr>
            <p:cNvPr id="27" name="TextBox 26"/>
            <p:cNvSpPr txBox="1"/>
            <p:nvPr/>
          </p:nvSpPr>
          <p:spPr>
            <a:xfrm>
              <a:off x="7232474" y="2484095"/>
              <a:ext cx="1382666" cy="369332"/>
            </a:xfrm>
            <a:prstGeom prst="rect">
              <a:avLst/>
            </a:prstGeom>
            <a:solidFill>
              <a:schemeClr val="tx1"/>
            </a:solidFill>
          </p:spPr>
          <p:txBody>
            <a:bodyPr wrap="square" rtlCol="0">
              <a:spAutoFit/>
            </a:bodyPr>
            <a:lstStyle/>
            <a:p>
              <a:pPr algn="ctr"/>
              <a:r>
                <a:rPr lang="en-US" dirty="0" smtClean="0">
                  <a:solidFill>
                    <a:schemeClr val="bg1"/>
                  </a:solidFill>
                </a:rPr>
                <a:t>exclusion</a:t>
              </a:r>
              <a:endParaRPr lang="en-US" dirty="0">
                <a:solidFill>
                  <a:schemeClr val="bg1"/>
                </a:solidFill>
              </a:endParaRPr>
            </a:p>
          </p:txBody>
        </p:sp>
        <p:sp>
          <p:nvSpPr>
            <p:cNvPr id="28" name="TextBox 27"/>
            <p:cNvSpPr txBox="1"/>
            <p:nvPr/>
          </p:nvSpPr>
          <p:spPr>
            <a:xfrm>
              <a:off x="5665568" y="2484095"/>
              <a:ext cx="1488107" cy="369332"/>
            </a:xfrm>
            <a:prstGeom prst="rect">
              <a:avLst/>
            </a:prstGeom>
            <a:solidFill>
              <a:schemeClr val="bg2">
                <a:lumMod val="90000"/>
              </a:schemeClr>
            </a:solidFill>
          </p:spPr>
          <p:txBody>
            <a:bodyPr wrap="square" rtlCol="0">
              <a:spAutoFit/>
            </a:bodyPr>
            <a:lstStyle/>
            <a:p>
              <a:pPr algn="ctr"/>
              <a:r>
                <a:rPr lang="en-US" dirty="0" smtClean="0"/>
                <a:t>inconclusive</a:t>
              </a:r>
              <a:endParaRPr lang="en-US" dirty="0"/>
            </a:p>
          </p:txBody>
        </p:sp>
      </p:grpSp>
      <p:grpSp>
        <p:nvGrpSpPr>
          <p:cNvPr id="33" name="Group 32"/>
          <p:cNvGrpSpPr/>
          <p:nvPr/>
        </p:nvGrpSpPr>
        <p:grpSpPr>
          <a:xfrm>
            <a:off x="3322458" y="3621562"/>
            <a:ext cx="4352573" cy="1475551"/>
            <a:chOff x="3322458" y="3621562"/>
            <a:chExt cx="4352573" cy="1475551"/>
          </a:xfrm>
        </p:grpSpPr>
        <p:sp>
          <p:nvSpPr>
            <p:cNvPr id="30" name="Freeform 29"/>
            <p:cNvSpPr/>
            <p:nvPr/>
          </p:nvSpPr>
          <p:spPr>
            <a:xfrm>
              <a:off x="3322458" y="3621562"/>
              <a:ext cx="4352573" cy="1475551"/>
            </a:xfrm>
            <a:custGeom>
              <a:avLst/>
              <a:gdLst>
                <a:gd name="connsiteX0" fmla="*/ 0 w 5203767"/>
                <a:gd name="connsiteY0" fmla="*/ 254923 h 2042158"/>
                <a:gd name="connsiteX1" fmla="*/ 2011680 w 5203767"/>
                <a:gd name="connsiteY1" fmla="*/ 254923 h 2042158"/>
                <a:gd name="connsiteX2" fmla="*/ 2759825 w 5203767"/>
                <a:gd name="connsiteY2" fmla="*/ 1784464 h 2042158"/>
                <a:gd name="connsiteX3" fmla="*/ 5203767 w 5203767"/>
                <a:gd name="connsiteY3" fmla="*/ 1801090 h 2042158"/>
                <a:gd name="connsiteX0" fmla="*/ 0 w 5203767"/>
                <a:gd name="connsiteY0" fmla="*/ 254923 h 2042158"/>
                <a:gd name="connsiteX1" fmla="*/ 2011680 w 5203767"/>
                <a:gd name="connsiteY1" fmla="*/ 254923 h 2042158"/>
                <a:gd name="connsiteX2" fmla="*/ 2759825 w 5203767"/>
                <a:gd name="connsiteY2" fmla="*/ 1784464 h 2042158"/>
                <a:gd name="connsiteX3" fmla="*/ 5203767 w 5203767"/>
                <a:gd name="connsiteY3" fmla="*/ 1801090 h 2042158"/>
                <a:gd name="connsiteX0" fmla="*/ 0 w 5203767"/>
                <a:gd name="connsiteY0" fmla="*/ 127462 h 1914697"/>
                <a:gd name="connsiteX1" fmla="*/ 2011680 w 5203767"/>
                <a:gd name="connsiteY1" fmla="*/ 127462 h 1914697"/>
                <a:gd name="connsiteX2" fmla="*/ 2759825 w 5203767"/>
                <a:gd name="connsiteY2" fmla="*/ 1657003 h 1914697"/>
                <a:gd name="connsiteX3" fmla="*/ 5203767 w 5203767"/>
                <a:gd name="connsiteY3" fmla="*/ 1673629 h 1914697"/>
                <a:gd name="connsiteX0" fmla="*/ 0 w 5203767"/>
                <a:gd name="connsiteY0" fmla="*/ 127462 h 1914697"/>
                <a:gd name="connsiteX1" fmla="*/ 2011680 w 5203767"/>
                <a:gd name="connsiteY1" fmla="*/ 127462 h 1914697"/>
                <a:gd name="connsiteX2" fmla="*/ 2759825 w 5203767"/>
                <a:gd name="connsiteY2" fmla="*/ 1657003 h 1914697"/>
                <a:gd name="connsiteX3" fmla="*/ 5203767 w 5203767"/>
                <a:gd name="connsiteY3" fmla="*/ 1673629 h 1914697"/>
                <a:gd name="connsiteX0" fmla="*/ 0 w 5203767"/>
                <a:gd name="connsiteY0" fmla="*/ 127462 h 1914697"/>
                <a:gd name="connsiteX1" fmla="*/ 2011680 w 5203767"/>
                <a:gd name="connsiteY1" fmla="*/ 127462 h 1914697"/>
                <a:gd name="connsiteX2" fmla="*/ 2759825 w 5203767"/>
                <a:gd name="connsiteY2" fmla="*/ 1657003 h 1914697"/>
                <a:gd name="connsiteX3" fmla="*/ 5203767 w 5203767"/>
                <a:gd name="connsiteY3" fmla="*/ 1673629 h 1914697"/>
                <a:gd name="connsiteX0" fmla="*/ 0 w 5203767"/>
                <a:gd name="connsiteY0" fmla="*/ 127462 h 1914697"/>
                <a:gd name="connsiteX1" fmla="*/ 2011680 w 5203767"/>
                <a:gd name="connsiteY1" fmla="*/ 127462 h 1914697"/>
                <a:gd name="connsiteX2" fmla="*/ 2759825 w 5203767"/>
                <a:gd name="connsiteY2" fmla="*/ 1657003 h 1914697"/>
                <a:gd name="connsiteX3" fmla="*/ 5203767 w 5203767"/>
                <a:gd name="connsiteY3" fmla="*/ 1673629 h 1914697"/>
                <a:gd name="connsiteX0" fmla="*/ 0 w 5203767"/>
                <a:gd name="connsiteY0" fmla="*/ 127462 h 1914697"/>
                <a:gd name="connsiteX1" fmla="*/ 2011680 w 5203767"/>
                <a:gd name="connsiteY1" fmla="*/ 127462 h 1914697"/>
                <a:gd name="connsiteX2" fmla="*/ 2643446 w 5203767"/>
                <a:gd name="connsiteY2" fmla="*/ 1657003 h 1914697"/>
                <a:gd name="connsiteX3" fmla="*/ 5203767 w 5203767"/>
                <a:gd name="connsiteY3" fmla="*/ 1673629 h 1914697"/>
                <a:gd name="connsiteX0" fmla="*/ 0 w 5203767"/>
                <a:gd name="connsiteY0" fmla="*/ 127462 h 1931322"/>
                <a:gd name="connsiteX1" fmla="*/ 2011680 w 5203767"/>
                <a:gd name="connsiteY1" fmla="*/ 127462 h 1931322"/>
                <a:gd name="connsiteX2" fmla="*/ 2044930 w 5203767"/>
                <a:gd name="connsiteY2" fmla="*/ 1673628 h 1931322"/>
                <a:gd name="connsiteX3" fmla="*/ 5203767 w 5203767"/>
                <a:gd name="connsiteY3" fmla="*/ 1673629 h 1931322"/>
                <a:gd name="connsiteX0" fmla="*/ 0 w 5203767"/>
                <a:gd name="connsiteY0" fmla="*/ 127462 h 1794163"/>
                <a:gd name="connsiteX1" fmla="*/ 2011680 w 5203767"/>
                <a:gd name="connsiteY1" fmla="*/ 127462 h 1794163"/>
                <a:gd name="connsiteX2" fmla="*/ 2044930 w 5203767"/>
                <a:gd name="connsiteY2" fmla="*/ 1673628 h 1794163"/>
                <a:gd name="connsiteX3" fmla="*/ 5203767 w 5203767"/>
                <a:gd name="connsiteY3" fmla="*/ 1673629 h 1794163"/>
                <a:gd name="connsiteX0" fmla="*/ 0 w 5203767"/>
                <a:gd name="connsiteY0" fmla="*/ 127462 h 1794163"/>
                <a:gd name="connsiteX1" fmla="*/ 2011680 w 5203767"/>
                <a:gd name="connsiteY1" fmla="*/ 127462 h 1794163"/>
                <a:gd name="connsiteX2" fmla="*/ 2044930 w 5203767"/>
                <a:gd name="connsiteY2" fmla="*/ 1673628 h 1794163"/>
                <a:gd name="connsiteX3" fmla="*/ 5203767 w 5203767"/>
                <a:gd name="connsiteY3" fmla="*/ 1673629 h 1794163"/>
                <a:gd name="connsiteX0" fmla="*/ 0 w 5203767"/>
                <a:gd name="connsiteY0" fmla="*/ 0 h 1666701"/>
                <a:gd name="connsiteX1" fmla="*/ 2011680 w 5203767"/>
                <a:gd name="connsiteY1" fmla="*/ 0 h 1666701"/>
                <a:gd name="connsiteX2" fmla="*/ 2044930 w 5203767"/>
                <a:gd name="connsiteY2" fmla="*/ 1546166 h 1666701"/>
                <a:gd name="connsiteX3" fmla="*/ 5203767 w 5203767"/>
                <a:gd name="connsiteY3" fmla="*/ 1546167 h 1666701"/>
                <a:gd name="connsiteX0" fmla="*/ 0 w 5203767"/>
                <a:gd name="connsiteY0" fmla="*/ 444886 h 2111587"/>
                <a:gd name="connsiteX1" fmla="*/ 2011680 w 5203767"/>
                <a:gd name="connsiteY1" fmla="*/ 444886 h 2111587"/>
                <a:gd name="connsiteX2" fmla="*/ 2044930 w 5203767"/>
                <a:gd name="connsiteY2" fmla="*/ 1991052 h 2111587"/>
                <a:gd name="connsiteX3" fmla="*/ 5203767 w 5203767"/>
                <a:gd name="connsiteY3" fmla="*/ 1991053 h 2111587"/>
                <a:gd name="connsiteX0" fmla="*/ 0 w 5203767"/>
                <a:gd name="connsiteY0" fmla="*/ 444886 h 2015989"/>
                <a:gd name="connsiteX1" fmla="*/ 2011680 w 5203767"/>
                <a:gd name="connsiteY1" fmla="*/ 444886 h 2015989"/>
                <a:gd name="connsiteX2" fmla="*/ 2044930 w 5203767"/>
                <a:gd name="connsiteY2" fmla="*/ 1991052 h 2015989"/>
                <a:gd name="connsiteX3" fmla="*/ 5203767 w 5203767"/>
                <a:gd name="connsiteY3" fmla="*/ 1991053 h 2015989"/>
                <a:gd name="connsiteX0" fmla="*/ 0 w 4357100"/>
                <a:gd name="connsiteY0" fmla="*/ 444886 h 2015989"/>
                <a:gd name="connsiteX1" fmla="*/ 2011680 w 4357100"/>
                <a:gd name="connsiteY1" fmla="*/ 444886 h 2015989"/>
                <a:gd name="connsiteX2" fmla="*/ 2044930 w 4357100"/>
                <a:gd name="connsiteY2" fmla="*/ 1991052 h 2015989"/>
                <a:gd name="connsiteX3" fmla="*/ 4357100 w 4357100"/>
                <a:gd name="connsiteY3" fmla="*/ 1999520 h 2015989"/>
                <a:gd name="connsiteX0" fmla="*/ 0 w 4357100"/>
                <a:gd name="connsiteY0" fmla="*/ 444886 h 2015989"/>
                <a:gd name="connsiteX1" fmla="*/ 2011680 w 4357100"/>
                <a:gd name="connsiteY1" fmla="*/ 444886 h 2015989"/>
                <a:gd name="connsiteX2" fmla="*/ 2044930 w 4357100"/>
                <a:gd name="connsiteY2" fmla="*/ 1991052 h 2015989"/>
                <a:gd name="connsiteX3" fmla="*/ 4357100 w 4357100"/>
                <a:gd name="connsiteY3" fmla="*/ 1999520 h 2015989"/>
                <a:gd name="connsiteX0" fmla="*/ 0 w 4357100"/>
                <a:gd name="connsiteY0" fmla="*/ 438062 h 2009165"/>
                <a:gd name="connsiteX1" fmla="*/ 2011680 w 4357100"/>
                <a:gd name="connsiteY1" fmla="*/ 438062 h 2009165"/>
                <a:gd name="connsiteX2" fmla="*/ 2044930 w 4357100"/>
                <a:gd name="connsiteY2" fmla="*/ 1984228 h 2009165"/>
                <a:gd name="connsiteX3" fmla="*/ 4357100 w 4357100"/>
                <a:gd name="connsiteY3" fmla="*/ 1992696 h 2009165"/>
                <a:gd name="connsiteX0" fmla="*/ 0 w 4357100"/>
                <a:gd name="connsiteY0" fmla="*/ 451710 h 2022813"/>
                <a:gd name="connsiteX1" fmla="*/ 2011680 w 4357100"/>
                <a:gd name="connsiteY1" fmla="*/ 451710 h 2022813"/>
                <a:gd name="connsiteX2" fmla="*/ 2044930 w 4357100"/>
                <a:gd name="connsiteY2" fmla="*/ 1997876 h 2022813"/>
                <a:gd name="connsiteX3" fmla="*/ 4357100 w 4357100"/>
                <a:gd name="connsiteY3" fmla="*/ 2006344 h 2022813"/>
                <a:gd name="connsiteX0" fmla="*/ 66633 w 4423733"/>
                <a:gd name="connsiteY0" fmla="*/ 451710 h 2022813"/>
                <a:gd name="connsiteX1" fmla="*/ 1598442 w 4423733"/>
                <a:gd name="connsiteY1" fmla="*/ 417021 h 2022813"/>
                <a:gd name="connsiteX2" fmla="*/ 2111563 w 4423733"/>
                <a:gd name="connsiteY2" fmla="*/ 1997876 h 2022813"/>
                <a:gd name="connsiteX3" fmla="*/ 4423733 w 4423733"/>
                <a:gd name="connsiteY3" fmla="*/ 2006344 h 2022813"/>
                <a:gd name="connsiteX0" fmla="*/ 71160 w 4423733"/>
                <a:gd name="connsiteY0" fmla="*/ 405884 h 2022813"/>
                <a:gd name="connsiteX1" fmla="*/ 1598442 w 4423733"/>
                <a:gd name="connsiteY1" fmla="*/ 417021 h 2022813"/>
                <a:gd name="connsiteX2" fmla="*/ 2111563 w 4423733"/>
                <a:gd name="connsiteY2" fmla="*/ 1997876 h 2022813"/>
                <a:gd name="connsiteX3" fmla="*/ 4423733 w 4423733"/>
                <a:gd name="connsiteY3" fmla="*/ 2006344 h 2022813"/>
                <a:gd name="connsiteX0" fmla="*/ 71159 w 4423732"/>
                <a:gd name="connsiteY0" fmla="*/ 405884 h 2022813"/>
                <a:gd name="connsiteX1" fmla="*/ 1598442 w 4423732"/>
                <a:gd name="connsiteY1" fmla="*/ 405884 h 2022813"/>
                <a:gd name="connsiteX2" fmla="*/ 2111562 w 4423732"/>
                <a:gd name="connsiteY2" fmla="*/ 1997876 h 2022813"/>
                <a:gd name="connsiteX3" fmla="*/ 4423732 w 4423732"/>
                <a:gd name="connsiteY3" fmla="*/ 2006344 h 2022813"/>
                <a:gd name="connsiteX0" fmla="*/ 0 w 4352573"/>
                <a:gd name="connsiteY0" fmla="*/ 405884 h 2022813"/>
                <a:gd name="connsiteX1" fmla="*/ 1527283 w 4352573"/>
                <a:gd name="connsiteY1" fmla="*/ 405884 h 2022813"/>
                <a:gd name="connsiteX2" fmla="*/ 2040403 w 4352573"/>
                <a:gd name="connsiteY2" fmla="*/ 1997876 h 2022813"/>
                <a:gd name="connsiteX3" fmla="*/ 4352573 w 4352573"/>
                <a:gd name="connsiteY3" fmla="*/ 2006344 h 2022813"/>
                <a:gd name="connsiteX0" fmla="*/ 0 w 4352573"/>
                <a:gd name="connsiteY0" fmla="*/ 375144 h 2022813"/>
                <a:gd name="connsiteX1" fmla="*/ 1527283 w 4352573"/>
                <a:gd name="connsiteY1" fmla="*/ 375144 h 2022813"/>
                <a:gd name="connsiteX2" fmla="*/ 1527282 w 4352573"/>
                <a:gd name="connsiteY2" fmla="*/ 1997876 h 2022813"/>
                <a:gd name="connsiteX3" fmla="*/ 4352573 w 4352573"/>
                <a:gd name="connsiteY3" fmla="*/ 1975604 h 2022813"/>
                <a:gd name="connsiteX0" fmla="*/ 0 w 4352573"/>
                <a:gd name="connsiteY0" fmla="*/ 381292 h 2028961"/>
                <a:gd name="connsiteX1" fmla="*/ 1527283 w 4352573"/>
                <a:gd name="connsiteY1" fmla="*/ 381292 h 2028961"/>
                <a:gd name="connsiteX2" fmla="*/ 1527282 w 4352573"/>
                <a:gd name="connsiteY2" fmla="*/ 2004024 h 2028961"/>
                <a:gd name="connsiteX3" fmla="*/ 4352573 w 4352573"/>
                <a:gd name="connsiteY3" fmla="*/ 1981752 h 2028961"/>
                <a:gd name="connsiteX0" fmla="*/ 0 w 4352573"/>
                <a:gd name="connsiteY0" fmla="*/ 381292 h 2028961"/>
                <a:gd name="connsiteX1" fmla="*/ 1527283 w 4352573"/>
                <a:gd name="connsiteY1" fmla="*/ 381292 h 2028961"/>
                <a:gd name="connsiteX2" fmla="*/ 1527282 w 4352573"/>
                <a:gd name="connsiteY2" fmla="*/ 2004024 h 2028961"/>
                <a:gd name="connsiteX3" fmla="*/ 4352573 w 4352573"/>
                <a:gd name="connsiteY3" fmla="*/ 1981752 h 2028961"/>
                <a:gd name="connsiteX0" fmla="*/ 0 w 4352573"/>
                <a:gd name="connsiteY0" fmla="*/ 399737 h 2028961"/>
                <a:gd name="connsiteX1" fmla="*/ 1527283 w 4352573"/>
                <a:gd name="connsiteY1" fmla="*/ 399737 h 2028961"/>
                <a:gd name="connsiteX2" fmla="*/ 1527282 w 4352573"/>
                <a:gd name="connsiteY2" fmla="*/ 2004024 h 2028961"/>
                <a:gd name="connsiteX3" fmla="*/ 4352573 w 4352573"/>
                <a:gd name="connsiteY3" fmla="*/ 2000197 h 2028961"/>
                <a:gd name="connsiteX0" fmla="*/ 0 w 4352573"/>
                <a:gd name="connsiteY0" fmla="*/ 399737 h 2004024"/>
                <a:gd name="connsiteX1" fmla="*/ 1527283 w 4352573"/>
                <a:gd name="connsiteY1" fmla="*/ 399737 h 2004024"/>
                <a:gd name="connsiteX2" fmla="*/ 1527282 w 4352573"/>
                <a:gd name="connsiteY2" fmla="*/ 2004024 h 2004024"/>
                <a:gd name="connsiteX3" fmla="*/ 4352573 w 4352573"/>
                <a:gd name="connsiteY3" fmla="*/ 2000197 h 2004024"/>
              </a:gdLst>
              <a:ahLst/>
              <a:cxnLst>
                <a:cxn ang="0">
                  <a:pos x="connsiteX0" y="connsiteY0"/>
                </a:cxn>
                <a:cxn ang="0">
                  <a:pos x="connsiteX1" y="connsiteY1"/>
                </a:cxn>
                <a:cxn ang="0">
                  <a:pos x="connsiteX2" y="connsiteY2"/>
                </a:cxn>
                <a:cxn ang="0">
                  <a:pos x="connsiteX3" y="connsiteY3"/>
                </a:cxn>
              </a:cxnLst>
              <a:rect l="l" t="t" r="r" b="b"/>
              <a:pathLst>
                <a:path w="4352573" h="2004024">
                  <a:moveTo>
                    <a:pt x="0" y="399737"/>
                  </a:moveTo>
                  <a:cubicBezTo>
                    <a:pt x="1939636" y="405278"/>
                    <a:pt x="309087" y="421761"/>
                    <a:pt x="1527283" y="399737"/>
                  </a:cubicBezTo>
                  <a:cubicBezTo>
                    <a:pt x="1533823" y="1765189"/>
                    <a:pt x="1524315" y="0"/>
                    <a:pt x="1527282" y="2004024"/>
                  </a:cubicBezTo>
                  <a:lnTo>
                    <a:pt x="4352573" y="2000197"/>
                  </a:lnTo>
                </a:path>
              </a:pathLst>
            </a:custGeom>
            <a:ln w="508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ectangle 31"/>
            <p:cNvSpPr/>
            <p:nvPr/>
          </p:nvSpPr>
          <p:spPr>
            <a:xfrm>
              <a:off x="5014071" y="4444355"/>
              <a:ext cx="1308371" cy="461665"/>
            </a:xfrm>
            <a:prstGeom prst="rect">
              <a:avLst/>
            </a:prstGeom>
            <a:solidFill>
              <a:schemeClr val="accent6">
                <a:lumMod val="40000"/>
                <a:lumOff val="60000"/>
              </a:schemeClr>
            </a:solidFill>
          </p:spPr>
          <p:txBody>
            <a:bodyPr wrap="none">
              <a:spAutoFit/>
            </a:bodyPr>
            <a:lstStyle/>
            <a:p>
              <a:r>
                <a:rPr lang="en-US" sz="2400" dirty="0" smtClean="0"/>
                <a:t>(</a:t>
              </a:r>
              <a:r>
                <a:rPr lang="en-US" sz="2400" dirty="0" err="1" smtClean="0"/>
                <a:t>p+q+r</a:t>
              </a:r>
              <a:r>
                <a:rPr lang="en-US" sz="2400" dirty="0" smtClean="0"/>
                <a:t>)</a:t>
              </a:r>
              <a:r>
                <a:rPr lang="en-US" sz="2400" baseline="30000" dirty="0" smtClean="0"/>
                <a:t>2</a:t>
              </a:r>
              <a:endParaRPr lang="en-US" sz="24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go continuous?</a:t>
            </a: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pic>
        <p:nvPicPr>
          <p:cNvPr id="5" name="Picture 4" descr="dropout cartoon.jpg"/>
          <p:cNvPicPr>
            <a:picLocks noChangeAspect="1"/>
          </p:cNvPicPr>
          <p:nvPr/>
        </p:nvPicPr>
        <p:blipFill>
          <a:blip r:embed="rId3"/>
          <a:stretch>
            <a:fillRect/>
          </a:stretch>
        </p:blipFill>
        <p:spPr>
          <a:xfrm>
            <a:off x="5803900" y="1078365"/>
            <a:ext cx="1600200" cy="1270000"/>
          </a:xfrm>
          <a:prstGeom prst="rect">
            <a:avLst/>
          </a:prstGeom>
        </p:spPr>
      </p:pic>
      <p:pic>
        <p:nvPicPr>
          <p:cNvPr id="7" name="Picture 6" descr="Galeria de grabados.jpg"/>
          <p:cNvPicPr>
            <a:picLocks noChangeAspect="1"/>
          </p:cNvPicPr>
          <p:nvPr/>
        </p:nvPicPr>
        <p:blipFill>
          <a:blip r:embed="rId4" cstate="print"/>
          <a:stretch>
            <a:fillRect/>
          </a:stretch>
        </p:blipFill>
        <p:spPr>
          <a:xfrm rot="19444898">
            <a:off x="2670308" y="1487262"/>
            <a:ext cx="1860904" cy="1901844"/>
          </a:xfrm>
          <a:prstGeom prst="rect">
            <a:avLst/>
          </a:prstGeom>
        </p:spPr>
      </p:pic>
      <p:pic>
        <p:nvPicPr>
          <p:cNvPr id="8" name="Picture 7" descr="3 moon Jupiter transit.jpg"/>
          <p:cNvPicPr>
            <a:picLocks noChangeAspect="1"/>
          </p:cNvPicPr>
          <p:nvPr/>
        </p:nvPicPr>
        <p:blipFill>
          <a:blip r:embed="rId5" cstate="print"/>
          <a:stretch>
            <a:fillRect/>
          </a:stretch>
        </p:blipFill>
        <p:spPr>
          <a:xfrm>
            <a:off x="4122054" y="3991655"/>
            <a:ext cx="2121807" cy="2121807"/>
          </a:xfrm>
          <a:prstGeom prst="rect">
            <a:avLst/>
          </a:prstGeom>
        </p:spPr>
      </p:pic>
      <p:sp>
        <p:nvSpPr>
          <p:cNvPr id="9" name="Rectangle 8"/>
          <p:cNvSpPr/>
          <p:nvPr/>
        </p:nvSpPr>
        <p:spPr>
          <a:xfrm rot="19538250">
            <a:off x="6050086" y="1855048"/>
            <a:ext cx="2853999" cy="615553"/>
          </a:xfrm>
          <a:prstGeom prst="rect">
            <a:avLst/>
          </a:prstGeom>
          <a:noFill/>
        </p:spPr>
        <p:txBody>
          <a:bodyPr wrap="square" lIns="91440" tIns="45720" rIns="91440" bIns="45720">
            <a:spAutoFit/>
            <a:scene3d>
              <a:camera prst="orthographicFront">
                <a:rot lat="0" lon="21299999" rev="0"/>
              </a:camera>
              <a:lightRig rig="threePt" dir="t"/>
            </a:scene3d>
          </a:bodyPr>
          <a:lstStyle/>
          <a:p>
            <a:pPr algn="ctr"/>
            <a:r>
              <a:rPr lang="en-US" sz="34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50800" dist="1498600" dir="8640000" sx="138000" sy="138000" algn="tl">
                    <a:srgbClr val="000000">
                      <a:alpha val="77000"/>
                    </a:srgbClr>
                  </a:outerShdw>
                </a:effectLst>
              </a:rPr>
              <a:t>Dropout</a:t>
            </a:r>
            <a:endParaRPr lang="en-US" sz="3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50800" dist="1498600" dir="8640000" sx="138000" sy="138000" algn="tl">
                  <a:srgbClr val="000000">
                    <a:alpha val="77000"/>
                  </a:srgbClr>
                </a:outerShdw>
              </a:effectLst>
            </a:endParaRPr>
          </a:p>
        </p:txBody>
      </p:sp>
      <p:sp>
        <p:nvSpPr>
          <p:cNvPr id="10" name="Rectangle 9"/>
          <p:cNvSpPr/>
          <p:nvPr/>
        </p:nvSpPr>
        <p:spPr>
          <a:xfrm rot="2500915">
            <a:off x="-142448" y="1747149"/>
            <a:ext cx="2853999" cy="1661993"/>
          </a:xfrm>
          <a:prstGeom prst="rect">
            <a:avLst/>
          </a:prstGeom>
          <a:noFill/>
        </p:spPr>
        <p:txBody>
          <a:bodyPr wrap="square" lIns="91440" tIns="45720" rIns="91440" bIns="45720">
            <a:spAutoFit/>
            <a:scene3d>
              <a:camera prst="orthographicFront">
                <a:rot lat="21594000" lon="21299999" rev="0"/>
              </a:camera>
              <a:lightRig rig="threePt" dir="t"/>
            </a:scene3d>
            <a:sp3d z="254000"/>
          </a:bodyPr>
          <a:lstStyle/>
          <a:p>
            <a:pPr algn="ctr"/>
            <a:r>
              <a:rPr lang="en-US" sz="3400" b="1" cap="none" spc="0" dirty="0" smtClean="0">
                <a:ln w="24500" cmpd="dbl">
                  <a:solidFill>
                    <a:schemeClr val="tx2">
                      <a:lumMod val="50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dist="279400" dir="8640000" sx="136000" sy="136000" algn="tl">
                    <a:schemeClr val="accent3">
                      <a:lumMod val="50000"/>
                      <a:alpha val="77000"/>
                    </a:schemeClr>
                  </a:outerShdw>
                </a:effectLst>
              </a:rPr>
              <a:t>Less</a:t>
            </a:r>
            <a:r>
              <a:rPr lang="en-US" sz="34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50800" dist="279400" dir="8640000" sx="138000" sy="138000" algn="tl">
                    <a:schemeClr val="accent3">
                      <a:lumMod val="50000"/>
                      <a:alpha val="77000"/>
                    </a:schemeClr>
                  </a:outerShdw>
                </a:effectLst>
              </a:rPr>
              <a:t> </a:t>
            </a:r>
            <a:r>
              <a:rPr lang="en-US" sz="3400" b="1" cap="none" spc="0" dirty="0" smtClean="0">
                <a:ln w="24500" cmpd="dbl">
                  <a:solidFill>
                    <a:schemeClr val="accent3">
                      <a:alpha val="33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152400" dist="1270000" dir="2160000" sx="154000" sy="154000" kx="800400" algn="bl" rotWithShape="0">
                    <a:schemeClr val="accent2">
                      <a:lumMod val="75000"/>
                      <a:alpha val="54000"/>
                    </a:schemeClr>
                  </a:outerShdw>
                </a:effectLst>
              </a:rPr>
              <a:t>subjectivity</a:t>
            </a:r>
            <a:r>
              <a:rPr lang="en-US" sz="34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50800" dist="279400" dir="8640000" sx="138000" sy="138000" algn="tl">
                    <a:schemeClr val="accent3">
                      <a:lumMod val="50000"/>
                      <a:alpha val="77000"/>
                    </a:schemeClr>
                  </a:outerShdw>
                </a:effectLst>
              </a:rPr>
              <a:t>	</a:t>
            </a:r>
            <a:endParaRPr lang="en-US" sz="3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50800" dist="279400" dir="8640000" sx="138000" sy="138000" algn="tl">
                  <a:schemeClr val="accent3">
                    <a:lumMod val="50000"/>
                    <a:alpha val="77000"/>
                  </a:schemeClr>
                </a:outerShdw>
              </a:effectLst>
            </a:endParaRPr>
          </a:p>
        </p:txBody>
      </p:sp>
      <p:sp>
        <p:nvSpPr>
          <p:cNvPr id="11" name="TextBox 10"/>
          <p:cNvSpPr txBox="1"/>
          <p:nvPr/>
        </p:nvSpPr>
        <p:spPr>
          <a:xfrm>
            <a:off x="6228212" y="3991427"/>
            <a:ext cx="2409372" cy="2062103"/>
          </a:xfrm>
          <a:prstGeom prst="rect">
            <a:avLst/>
          </a:prstGeom>
          <a:noFill/>
        </p:spPr>
        <p:txBody>
          <a:bodyPr wrap="square" rtlCol="0">
            <a:spAutoFit/>
          </a:bodyPr>
          <a:lstStyle/>
          <a:p>
            <a:r>
              <a:rPr lang="en-US" sz="3200" dirty="0" smtClean="0"/>
              <a:t>Model more accurately, more information</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55" presetClass="entr" presetSubtype="0" fill="hold" grpId="0" nodeType="afterEffect">
                                  <p:stCondLst>
                                    <p:cond delay="70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8" presetClass="entr" presetSubtype="16" fill="hold" nodeType="afterEffect">
                                  <p:stCondLst>
                                    <p:cond delay="500"/>
                                  </p:stCondLst>
                                  <p:childTnLst>
                                    <p:set>
                                      <p:cBhvr>
                                        <p:cTn id="21" dur="1" fill="hold">
                                          <p:stCondLst>
                                            <p:cond delay="0"/>
                                          </p:stCondLst>
                                        </p:cTn>
                                        <p:tgtEl>
                                          <p:spTgt spid="7"/>
                                        </p:tgtEl>
                                        <p:attrNameLst>
                                          <p:attrName>style.visibility</p:attrName>
                                        </p:attrNameLst>
                                      </p:cBhvr>
                                      <p:to>
                                        <p:strVal val="visible"/>
                                      </p:to>
                                    </p:set>
                                    <p:animEffect transition="in" filter="diamond(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in)">
                                      <p:cBhvr>
                                        <p:cTn id="3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p:cNvSpPr>
            <a:spLocks noGrp="1"/>
          </p:cNvSpPr>
          <p:nvPr>
            <p:ph type="title"/>
          </p:nvPr>
        </p:nvSpPr>
        <p:spPr>
          <a:xfrm>
            <a:off x="457200" y="-235722"/>
            <a:ext cx="8229600" cy="1143000"/>
          </a:xfrm>
        </p:spPr>
        <p:txBody>
          <a:bodyPr/>
          <a:lstStyle/>
          <a:p>
            <a:r>
              <a:rPr lang="en-US" dirty="0" smtClean="0"/>
              <a:t>Old &amp; New mixture models</a:t>
            </a:r>
            <a:endParaRPr lang="en-US" dirty="0"/>
          </a:p>
        </p:txBody>
      </p:sp>
      <p:sp>
        <p:nvSpPr>
          <p:cNvPr id="5" name="Date Placeholder 4"/>
          <p:cNvSpPr>
            <a:spLocks noGrp="1"/>
          </p:cNvSpPr>
          <p:nvPr>
            <p:ph type="dt" sz="half" idx="10"/>
          </p:nvPr>
        </p:nvSpPr>
        <p:spPr/>
        <p:txBody>
          <a:bodyPr/>
          <a:lstStyle/>
          <a:p>
            <a:pPr>
              <a:defRPr/>
            </a:pPr>
            <a:fld id="{A7F76613-78EA-471A-926B-71F1A0A80B86}" type="datetime1">
              <a:rPr lang="en-US" smtClean="0"/>
              <a:pPr>
                <a:defRPr/>
              </a:pPr>
              <a:t>3/20/2016</a:t>
            </a:fld>
            <a:endParaRPr lang="en-US"/>
          </a:p>
        </p:txBody>
      </p:sp>
      <p:grpSp>
        <p:nvGrpSpPr>
          <p:cNvPr id="28" name="Group 27"/>
          <p:cNvGrpSpPr/>
          <p:nvPr/>
        </p:nvGrpSpPr>
        <p:grpSpPr>
          <a:xfrm>
            <a:off x="1136221" y="2527300"/>
            <a:ext cx="7690209" cy="1875047"/>
            <a:chOff x="1136221" y="2476500"/>
            <a:chExt cx="7690209" cy="1875047"/>
          </a:xfrm>
        </p:grpSpPr>
        <p:pic>
          <p:nvPicPr>
            <p:cNvPr id="31" name="Picture 2"/>
            <p:cNvPicPr>
              <a:picLocks noChangeAspect="1" noChangeArrowheads="1"/>
            </p:cNvPicPr>
            <p:nvPr/>
          </p:nvPicPr>
          <p:blipFill>
            <a:blip r:embed="rId2" cstate="print"/>
            <a:srcRect l="21785" t="33936" r="68635" b="51751"/>
            <a:stretch>
              <a:fillRect/>
            </a:stretch>
          </p:blipFill>
          <p:spPr bwMode="auto">
            <a:xfrm>
              <a:off x="1136221" y="2489200"/>
              <a:ext cx="2318180" cy="1848941"/>
            </a:xfrm>
            <a:prstGeom prst="rect">
              <a:avLst/>
            </a:prstGeom>
            <a:noFill/>
            <a:ln w="9525">
              <a:noFill/>
              <a:miter lim="800000"/>
              <a:headEnd/>
              <a:tailEnd/>
            </a:ln>
            <a:effectLst/>
          </p:spPr>
        </p:pic>
        <p:pic>
          <p:nvPicPr>
            <p:cNvPr id="33" name="Picture 2"/>
            <p:cNvPicPr>
              <a:picLocks noChangeAspect="1" noChangeArrowheads="1"/>
            </p:cNvPicPr>
            <p:nvPr/>
          </p:nvPicPr>
          <p:blipFill>
            <a:blip r:embed="rId2" cstate="print"/>
            <a:srcRect l="70210" t="34521" r="19947" b="51751"/>
            <a:stretch>
              <a:fillRect/>
            </a:stretch>
          </p:blipFill>
          <p:spPr bwMode="auto">
            <a:xfrm>
              <a:off x="3765772" y="2578100"/>
              <a:ext cx="2381821" cy="1773447"/>
            </a:xfrm>
            <a:prstGeom prst="rect">
              <a:avLst/>
            </a:prstGeom>
            <a:noFill/>
            <a:ln w="9525">
              <a:noFill/>
              <a:miter lim="800000"/>
              <a:headEnd/>
              <a:tailEnd/>
            </a:ln>
            <a:effectLst/>
          </p:spPr>
        </p:pic>
        <p:pic>
          <p:nvPicPr>
            <p:cNvPr id="34" name="Picture 2"/>
            <p:cNvPicPr>
              <a:picLocks noChangeAspect="1" noChangeArrowheads="1"/>
            </p:cNvPicPr>
            <p:nvPr/>
          </p:nvPicPr>
          <p:blipFill>
            <a:blip r:embed="rId3" cstate="print"/>
            <a:srcRect l="35094" t="33757" r="54695" b="52008"/>
            <a:stretch>
              <a:fillRect/>
            </a:stretch>
          </p:blipFill>
          <p:spPr bwMode="auto">
            <a:xfrm>
              <a:off x="6355559" y="2476500"/>
              <a:ext cx="2470871" cy="1838854"/>
            </a:xfrm>
            <a:prstGeom prst="rect">
              <a:avLst/>
            </a:prstGeom>
            <a:noFill/>
            <a:ln w="9525">
              <a:noFill/>
              <a:miter lim="800000"/>
              <a:headEnd/>
              <a:tailEnd/>
            </a:ln>
            <a:effectLst/>
          </p:spPr>
        </p:pic>
      </p:grpSp>
      <p:sp>
        <p:nvSpPr>
          <p:cNvPr id="68" name="TextBox 67"/>
          <p:cNvSpPr txBox="1"/>
          <p:nvPr/>
        </p:nvSpPr>
        <p:spPr>
          <a:xfrm>
            <a:off x="537028" y="908865"/>
            <a:ext cx="8309260" cy="1508105"/>
          </a:xfrm>
          <a:prstGeom prst="rect">
            <a:avLst/>
          </a:prstGeom>
          <a:noFill/>
          <a:ln>
            <a:solidFill>
              <a:schemeClr val="tx2"/>
            </a:solidFill>
          </a:ln>
        </p:spPr>
        <p:txBody>
          <a:bodyPr wrap="square" rtlCol="0">
            <a:spAutoFit/>
          </a:bodyPr>
          <a:lstStyle/>
          <a:p>
            <a:r>
              <a:rPr lang="en-US" sz="2800" dirty="0" smtClean="0"/>
              <a:t>Then: One binary dimension – Allele size list</a:t>
            </a:r>
          </a:p>
          <a:p>
            <a:r>
              <a:rPr lang="en-US" sz="2000" dirty="0" smtClean="0"/>
              <a:t>	</a:t>
            </a:r>
          </a:p>
          <a:p>
            <a:r>
              <a:rPr lang="en-US" sz="2200" dirty="0" smtClean="0"/>
              <a:t>           15         17   18     </a:t>
            </a:r>
            <a:r>
              <a:rPr lang="en-US" sz="2200" dirty="0" smtClean="0">
                <a:solidFill>
                  <a:schemeClr val="tx2"/>
                </a:solidFill>
              </a:rPr>
              <a:t>28 29   30     31.2          </a:t>
            </a:r>
            <a:r>
              <a:rPr lang="en-US" sz="2200" dirty="0" smtClean="0"/>
              <a:t>14 15 16   17</a:t>
            </a:r>
          </a:p>
          <a:p>
            <a:r>
              <a:rPr lang="en-US" sz="2200" dirty="0" smtClean="0"/>
              <a:t>     </a:t>
            </a:r>
            <a:r>
              <a:rPr lang="en-US" sz="2000" dirty="0" smtClean="0"/>
              <a:t>    </a:t>
            </a:r>
            <a:endParaRPr lang="en-US" sz="2000" dirty="0"/>
          </a:p>
        </p:txBody>
      </p:sp>
      <p:sp>
        <p:nvSpPr>
          <p:cNvPr id="69" name="TextBox 68"/>
          <p:cNvSpPr txBox="1"/>
          <p:nvPr/>
        </p:nvSpPr>
        <p:spPr>
          <a:xfrm>
            <a:off x="592590" y="4456797"/>
            <a:ext cx="8302172" cy="1384995"/>
          </a:xfrm>
          <a:prstGeom prst="rect">
            <a:avLst/>
          </a:prstGeom>
          <a:noFill/>
        </p:spPr>
        <p:txBody>
          <a:bodyPr wrap="square" rtlCol="0">
            <a:spAutoFit/>
          </a:bodyPr>
          <a:lstStyle/>
          <a:p>
            <a:r>
              <a:rPr lang="en-US" sz="2800" dirty="0" smtClean="0"/>
              <a:t>Now:  Two dimensions</a:t>
            </a:r>
          </a:p>
          <a:p>
            <a:r>
              <a:rPr lang="en-US" sz="2800" dirty="0" smtClean="0"/>
              <a:t>	→	Allele sizes</a:t>
            </a:r>
          </a:p>
          <a:p>
            <a:r>
              <a:rPr lang="en-US" sz="2800" dirty="0" smtClean="0"/>
              <a:t>	↑	Peak heights – </a:t>
            </a:r>
            <a:r>
              <a:rPr lang="en-US" sz="2800" b="1" dirty="0" smtClean="0"/>
              <a:t>continuous</a:t>
            </a:r>
            <a:r>
              <a:rPr lang="en-US" sz="2000" dirty="0" smtClean="0"/>
              <a:t>	</a:t>
            </a:r>
            <a:endParaRPr lang="en-US" sz="2000" dirty="0"/>
          </a:p>
        </p:txBody>
      </p:sp>
      <p:grpSp>
        <p:nvGrpSpPr>
          <p:cNvPr id="14" name="Group 13"/>
          <p:cNvGrpSpPr/>
          <p:nvPr/>
        </p:nvGrpSpPr>
        <p:grpSpPr>
          <a:xfrm>
            <a:off x="1114195" y="2432241"/>
            <a:ext cx="2336461" cy="180000"/>
            <a:chOff x="-2523535" y="2790794"/>
            <a:chExt cx="1999068" cy="180000"/>
          </a:xfrm>
        </p:grpSpPr>
        <p:cxnSp>
          <p:nvCxnSpPr>
            <p:cNvPr id="10" name="Straight Connector 9"/>
            <p:cNvCxnSpPr/>
            <p:nvPr/>
          </p:nvCxnSpPr>
          <p:spPr>
            <a:xfrm>
              <a:off x="-2515883" y="2880000"/>
              <a:ext cx="1984917"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2612741" y="2880000"/>
              <a:ext cx="180000"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615261" y="2880000"/>
              <a:ext cx="180000"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3754726" y="2432241"/>
            <a:ext cx="2336461" cy="180000"/>
            <a:chOff x="-2523535" y="2790794"/>
            <a:chExt cx="1999068" cy="180000"/>
          </a:xfrm>
        </p:grpSpPr>
        <p:cxnSp>
          <p:nvCxnSpPr>
            <p:cNvPr id="16" name="Straight Connector 15"/>
            <p:cNvCxnSpPr/>
            <p:nvPr/>
          </p:nvCxnSpPr>
          <p:spPr>
            <a:xfrm>
              <a:off x="-2515883" y="2880000"/>
              <a:ext cx="1984917"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612741" y="2880000"/>
              <a:ext cx="180000"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615261" y="2880000"/>
              <a:ext cx="180000"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6395257" y="2432241"/>
            <a:ext cx="2336461" cy="180000"/>
            <a:chOff x="-2523535" y="2790794"/>
            <a:chExt cx="1999068" cy="180000"/>
          </a:xfrm>
        </p:grpSpPr>
        <p:cxnSp>
          <p:nvCxnSpPr>
            <p:cNvPr id="20" name="Straight Connector 19"/>
            <p:cNvCxnSpPr/>
            <p:nvPr/>
          </p:nvCxnSpPr>
          <p:spPr>
            <a:xfrm>
              <a:off x="-2515883" y="2880000"/>
              <a:ext cx="1984917"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2612741" y="2880000"/>
              <a:ext cx="180000"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615261" y="2880000"/>
              <a:ext cx="180000" cy="1588"/>
            </a:xfrm>
            <a:prstGeom prst="line">
              <a:avLst/>
            </a:prstGeom>
            <a:ln w="3175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6890226" y="2044700"/>
            <a:ext cx="1447448" cy="461665"/>
          </a:xfrm>
          <a:prstGeom prst="rect">
            <a:avLst/>
          </a:prstGeom>
          <a:solidFill>
            <a:schemeClr val="accent3">
              <a:lumMod val="20000"/>
              <a:lumOff val="80000"/>
            </a:schemeClr>
          </a:solidFill>
        </p:spPr>
        <p:txBody>
          <a:bodyPr wrap="none" rtlCol="0">
            <a:spAutoFit/>
          </a:bodyPr>
          <a:lstStyle/>
          <a:p>
            <a:r>
              <a:rPr lang="en-US" sz="2400" dirty="0" smtClean="0">
                <a:solidFill>
                  <a:schemeClr val="tx2">
                    <a:lumMod val="75000"/>
                  </a:schemeClr>
                </a:solidFill>
              </a:rPr>
              <a:t>D18S511</a:t>
            </a:r>
            <a:endParaRPr lang="en-US" sz="2400" dirty="0">
              <a:solidFill>
                <a:schemeClr val="tx2">
                  <a:lumMod val="75000"/>
                </a:schemeClr>
              </a:solidFill>
            </a:endParaRPr>
          </a:p>
        </p:txBody>
      </p:sp>
      <p:sp>
        <p:nvSpPr>
          <p:cNvPr id="24" name="TextBox 23"/>
          <p:cNvSpPr txBox="1"/>
          <p:nvPr/>
        </p:nvSpPr>
        <p:spPr>
          <a:xfrm>
            <a:off x="4071302" y="2044700"/>
            <a:ext cx="1275927" cy="461665"/>
          </a:xfrm>
          <a:prstGeom prst="rect">
            <a:avLst/>
          </a:prstGeom>
          <a:solidFill>
            <a:schemeClr val="accent3">
              <a:lumMod val="20000"/>
              <a:lumOff val="80000"/>
            </a:schemeClr>
          </a:solidFill>
        </p:spPr>
        <p:txBody>
          <a:bodyPr wrap="none" rtlCol="0">
            <a:spAutoFit/>
          </a:bodyPr>
          <a:lstStyle/>
          <a:p>
            <a:r>
              <a:rPr lang="en-US" sz="2400" dirty="0" smtClean="0">
                <a:solidFill>
                  <a:schemeClr val="tx2">
                    <a:lumMod val="75000"/>
                  </a:schemeClr>
                </a:solidFill>
              </a:rPr>
              <a:t>D21S11</a:t>
            </a:r>
            <a:endParaRPr lang="en-US" sz="2400" dirty="0">
              <a:solidFill>
                <a:schemeClr val="tx2">
                  <a:lumMod val="75000"/>
                </a:schemeClr>
              </a:solidFill>
            </a:endParaRPr>
          </a:p>
        </p:txBody>
      </p:sp>
      <p:sp>
        <p:nvSpPr>
          <p:cNvPr id="25" name="TextBox 24"/>
          <p:cNvSpPr txBox="1"/>
          <p:nvPr/>
        </p:nvSpPr>
        <p:spPr>
          <a:xfrm>
            <a:off x="1823878" y="2044700"/>
            <a:ext cx="1470274" cy="461665"/>
          </a:xfrm>
          <a:prstGeom prst="rect">
            <a:avLst/>
          </a:prstGeom>
          <a:solidFill>
            <a:schemeClr val="accent3">
              <a:lumMod val="20000"/>
              <a:lumOff val="80000"/>
            </a:schemeClr>
          </a:solidFill>
        </p:spPr>
        <p:txBody>
          <a:bodyPr wrap="none" rtlCol="0">
            <a:spAutoFit/>
          </a:bodyPr>
          <a:lstStyle/>
          <a:p>
            <a:r>
              <a:rPr lang="en-US" sz="2400" dirty="0" smtClean="0">
                <a:solidFill>
                  <a:schemeClr val="tx2">
                    <a:lumMod val="75000"/>
                  </a:schemeClr>
                </a:solidFill>
              </a:rPr>
              <a:t>D3S1358</a:t>
            </a:r>
            <a:endParaRPr lang="en-US" sz="2400" dirty="0">
              <a:solidFill>
                <a:schemeClr val="tx2">
                  <a:lumMod val="75000"/>
                </a:schemeClr>
              </a:solidFill>
            </a:endParaRPr>
          </a:p>
        </p:txBody>
      </p:sp>
      <p:sp>
        <p:nvSpPr>
          <p:cNvPr id="29" name="Rectangle 28"/>
          <p:cNvSpPr/>
          <p:nvPr/>
        </p:nvSpPr>
        <p:spPr>
          <a:xfrm>
            <a:off x="4267200" y="3725904"/>
            <a:ext cx="317500" cy="244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p:cNvCxnSpPr/>
          <p:nvPr/>
        </p:nvCxnSpPr>
        <p:spPr>
          <a:xfrm>
            <a:off x="587829" y="3374571"/>
            <a:ext cx="8556171" cy="32658"/>
          </a:xfrm>
          <a:prstGeom prst="straightConnector1">
            <a:avLst/>
          </a:prstGeom>
          <a:ln w="254000">
            <a:solidFill>
              <a:schemeClr val="accent5">
                <a:lumMod val="75000"/>
                <a:alpha val="26000"/>
              </a:schemeClr>
            </a:solidFill>
            <a:tailEnd type="arrow" w="sm" len="sm"/>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16200000" flipV="1">
            <a:off x="435771" y="3453605"/>
            <a:ext cx="1573213" cy="3"/>
          </a:xfrm>
          <a:prstGeom prst="straightConnector1">
            <a:avLst/>
          </a:prstGeom>
          <a:ln w="254000">
            <a:solidFill>
              <a:schemeClr val="accent6">
                <a:lumMod val="75000"/>
                <a:alpha val="34000"/>
              </a:schemeClr>
            </a:solidFill>
            <a:tailEnd type="arrow" w="sm" len="sm"/>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69">
                                            <p:txEl>
                                              <p:pRg st="0" end="0"/>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500"/>
                                  </p:stCondLst>
                                  <p:childTnLst>
                                    <p:set>
                                      <p:cBhvr>
                                        <p:cTn id="12" dur="1" fill="hold">
                                          <p:stCondLst>
                                            <p:cond delay="0"/>
                                          </p:stCondLst>
                                        </p:cTn>
                                        <p:tgtEl>
                                          <p:spTgt spid="69">
                                            <p:txEl>
                                              <p:pRg st="1" end="1"/>
                                            </p:txEl>
                                          </p:spTgt>
                                        </p:tgtEl>
                                        <p:attrNameLst>
                                          <p:attrName>style.visibility</p:attrName>
                                        </p:attrNameLst>
                                      </p:cBhvr>
                                      <p:to>
                                        <p:strVal val="visible"/>
                                      </p:to>
                                    </p:set>
                                  </p:childTnLst>
                                </p:cTn>
                              </p:par>
                              <p:par>
                                <p:cTn id="13" presetID="22" presetClass="entr" presetSubtype="8"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2000"/>
                                        <p:tgtEl>
                                          <p:spTgt spid="36"/>
                                        </p:tgtEl>
                                      </p:cBhvr>
                                    </p:animEffect>
                                  </p:childTnLst>
                                </p:cTn>
                              </p:par>
                            </p:childTnLst>
                          </p:cTn>
                        </p:par>
                        <p:par>
                          <p:cTn id="16" fill="hold">
                            <p:stCondLst>
                              <p:cond delay="3000"/>
                            </p:stCondLst>
                            <p:childTnLst>
                              <p:par>
                                <p:cTn id="17" presetID="1" presetClass="entr" presetSubtype="0" fill="hold" grpId="0" nodeType="afterEffect">
                                  <p:stCondLst>
                                    <p:cond delay="500"/>
                                  </p:stCondLst>
                                  <p:childTnLst>
                                    <p:set>
                                      <p:cBhvr>
                                        <p:cTn id="18" dur="1" fill="hold">
                                          <p:stCondLst>
                                            <p:cond delay="0"/>
                                          </p:stCondLst>
                                        </p:cTn>
                                        <p:tgtEl>
                                          <p:spTgt spid="69">
                                            <p:txEl>
                                              <p:pRg st="2" end="2"/>
                                            </p:txEl>
                                          </p:spTgt>
                                        </p:tgtEl>
                                        <p:attrNameLst>
                                          <p:attrName>style.visibility</p:attrName>
                                        </p:attrNameLst>
                                      </p:cBhvr>
                                      <p:to>
                                        <p:strVal val="visible"/>
                                      </p:to>
                                    </p:set>
                                  </p:childTnLst>
                                </p:cTn>
                              </p:par>
                              <p:par>
                                <p:cTn id="19" presetID="22" presetClass="entr" presetSubtype="4"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down)">
                                      <p:cBhvr>
                                        <p:cTn id="21" dur="3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uiExpand="1"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n-US" dirty="0" smtClean="0"/>
              <a:t>Stochastic variation model</a:t>
            </a: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sp>
        <p:nvSpPr>
          <p:cNvPr id="6" name="Freeform 5"/>
          <p:cNvSpPr/>
          <p:nvPr/>
        </p:nvSpPr>
        <p:spPr>
          <a:xfrm>
            <a:off x="760927" y="3475672"/>
            <a:ext cx="397631" cy="1739108"/>
          </a:xfrm>
          <a:custGeom>
            <a:avLst/>
            <a:gdLst>
              <a:gd name="connsiteX0" fmla="*/ 0 w 1121664"/>
              <a:gd name="connsiteY0" fmla="*/ 855472 h 979424"/>
              <a:gd name="connsiteX1" fmla="*/ 353568 w 1121664"/>
              <a:gd name="connsiteY1" fmla="*/ 745744 h 979424"/>
              <a:gd name="connsiteX2" fmla="*/ 633984 w 1121664"/>
              <a:gd name="connsiteY2" fmla="*/ 14224 h 979424"/>
              <a:gd name="connsiteX3" fmla="*/ 853440 w 1121664"/>
              <a:gd name="connsiteY3" fmla="*/ 831088 h 979424"/>
              <a:gd name="connsiteX4" fmla="*/ 1121664 w 1121664"/>
              <a:gd name="connsiteY4" fmla="*/ 904240 h 979424"/>
              <a:gd name="connsiteX0" fmla="*/ 0 w 1151779"/>
              <a:gd name="connsiteY0" fmla="*/ 855472 h 984900"/>
              <a:gd name="connsiteX1" fmla="*/ 353568 w 1151779"/>
              <a:gd name="connsiteY1" fmla="*/ 745744 h 984900"/>
              <a:gd name="connsiteX2" fmla="*/ 633984 w 1151779"/>
              <a:gd name="connsiteY2" fmla="*/ 14224 h 984900"/>
              <a:gd name="connsiteX3" fmla="*/ 853440 w 1151779"/>
              <a:gd name="connsiteY3" fmla="*/ 831088 h 984900"/>
              <a:gd name="connsiteX4" fmla="*/ 1151779 w 1151779"/>
              <a:gd name="connsiteY4" fmla="*/ 937093 h 984900"/>
              <a:gd name="connsiteX0" fmla="*/ 0 w 1231293"/>
              <a:gd name="connsiteY0" fmla="*/ 1000252 h 1015492"/>
              <a:gd name="connsiteX1" fmla="*/ 433082 w 1231293"/>
              <a:gd name="connsiteY1" fmla="*/ 745744 h 1015492"/>
              <a:gd name="connsiteX2" fmla="*/ 713498 w 1231293"/>
              <a:gd name="connsiteY2" fmla="*/ 14224 h 1015492"/>
              <a:gd name="connsiteX3" fmla="*/ 932954 w 1231293"/>
              <a:gd name="connsiteY3" fmla="*/ 831088 h 1015492"/>
              <a:gd name="connsiteX4" fmla="*/ 1231293 w 1231293"/>
              <a:gd name="connsiteY4" fmla="*/ 937093 h 1015492"/>
              <a:gd name="connsiteX0" fmla="*/ 0 w 1178284"/>
              <a:gd name="connsiteY0" fmla="*/ 1000252 h 1037844"/>
              <a:gd name="connsiteX1" fmla="*/ 433082 w 1178284"/>
              <a:gd name="connsiteY1" fmla="*/ 745744 h 1037844"/>
              <a:gd name="connsiteX2" fmla="*/ 713498 w 1178284"/>
              <a:gd name="connsiteY2" fmla="*/ 14224 h 1037844"/>
              <a:gd name="connsiteX3" fmla="*/ 932954 w 1178284"/>
              <a:gd name="connsiteY3" fmla="*/ 831088 h 1037844"/>
              <a:gd name="connsiteX4" fmla="*/ 1178284 w 1178284"/>
              <a:gd name="connsiteY4" fmla="*/ 1000252 h 1037844"/>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0252 h 1015492"/>
              <a:gd name="connsiteX0" fmla="*/ 0 w 1178284"/>
              <a:gd name="connsiteY0" fmla="*/ 1000252 h 1015492"/>
              <a:gd name="connsiteX1" fmla="*/ 433082 w 1178284"/>
              <a:gd name="connsiteY1" fmla="*/ 745744 h 1015492"/>
              <a:gd name="connsiteX2" fmla="*/ 713498 w 1178284"/>
              <a:gd name="connsiteY2" fmla="*/ 14224 h 1015492"/>
              <a:gd name="connsiteX3" fmla="*/ 932954 w 1178284"/>
              <a:gd name="connsiteY3" fmla="*/ 831088 h 1015492"/>
              <a:gd name="connsiteX4" fmla="*/ 1178284 w 1178284"/>
              <a:gd name="connsiteY4" fmla="*/ 1005538 h 1015492"/>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13466 h 1028706"/>
              <a:gd name="connsiteX1" fmla="*/ 433082 w 1178284"/>
              <a:gd name="connsiteY1" fmla="*/ 758958 h 1028706"/>
              <a:gd name="connsiteX2" fmla="*/ 594310 w 1178284"/>
              <a:gd name="connsiteY2" fmla="*/ 14224 h 1028706"/>
              <a:gd name="connsiteX3" fmla="*/ 932954 w 1178284"/>
              <a:gd name="connsiteY3" fmla="*/ 844302 h 1028706"/>
              <a:gd name="connsiteX4" fmla="*/ 1178284 w 1178284"/>
              <a:gd name="connsiteY4" fmla="*/ 1018752 h 1028706"/>
              <a:gd name="connsiteX0" fmla="*/ 0 w 1178284"/>
              <a:gd name="connsiteY0" fmla="*/ 1000875 h 1016115"/>
              <a:gd name="connsiteX1" fmla="*/ 433082 w 1178284"/>
              <a:gd name="connsiteY1" fmla="*/ 746367 h 1016115"/>
              <a:gd name="connsiteX2" fmla="*/ 594310 w 1178284"/>
              <a:gd name="connsiteY2" fmla="*/ 1633 h 1016115"/>
              <a:gd name="connsiteX3" fmla="*/ 932954 w 1178284"/>
              <a:gd name="connsiteY3" fmla="*/ 831711 h 1016115"/>
              <a:gd name="connsiteX4" fmla="*/ 1178284 w 1178284"/>
              <a:gd name="connsiteY4" fmla="*/ 1006161 h 1016115"/>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42541 h 1057781"/>
              <a:gd name="connsiteX1" fmla="*/ 433082 w 1178284"/>
              <a:gd name="connsiteY1" fmla="*/ 788033 h 1057781"/>
              <a:gd name="connsiteX2" fmla="*/ 594310 w 1178284"/>
              <a:gd name="connsiteY2" fmla="*/ 43299 h 1057781"/>
              <a:gd name="connsiteX3" fmla="*/ 1178284 w 1178284"/>
              <a:gd name="connsiteY3" fmla="*/ 1047827 h 1057781"/>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123 h 1010196"/>
              <a:gd name="connsiteX1" fmla="*/ 594310 w 1178284"/>
              <a:gd name="connsiteY1" fmla="*/ 881 h 1010196"/>
              <a:gd name="connsiteX2" fmla="*/ 1178284 w 1178284"/>
              <a:gd name="connsiteY2" fmla="*/ 1005409 h 1010196"/>
              <a:gd name="connsiteX0" fmla="*/ 0 w 1178284"/>
              <a:gd name="connsiteY0" fmla="*/ 1000871 h 1010944"/>
              <a:gd name="connsiteX1" fmla="*/ 594310 w 1178284"/>
              <a:gd name="connsiteY1" fmla="*/ 1629 h 1010944"/>
              <a:gd name="connsiteX2" fmla="*/ 1178284 w 1178284"/>
              <a:gd name="connsiteY2" fmla="*/ 1006157 h 1010944"/>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999242 h 1009315"/>
              <a:gd name="connsiteX1" fmla="*/ 594310 w 1178284"/>
              <a:gd name="connsiteY1" fmla="*/ 0 h 1009315"/>
              <a:gd name="connsiteX2" fmla="*/ 1178284 w 1178284"/>
              <a:gd name="connsiteY2" fmla="*/ 1004528 h 1009315"/>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 name="connsiteX0" fmla="*/ 0 w 1178284"/>
              <a:gd name="connsiteY0" fmla="*/ 1002766 h 1012839"/>
              <a:gd name="connsiteX1" fmla="*/ 594310 w 1178284"/>
              <a:gd name="connsiteY1" fmla="*/ 3524 h 1012839"/>
              <a:gd name="connsiteX2" fmla="*/ 1178284 w 1178284"/>
              <a:gd name="connsiteY2" fmla="*/ 1008052 h 1012839"/>
            </a:gdLst>
            <a:ahLst/>
            <a:cxnLst>
              <a:cxn ang="0">
                <a:pos x="connsiteX0" y="connsiteY0"/>
              </a:cxn>
              <a:cxn ang="0">
                <a:pos x="connsiteX1" y="connsiteY1"/>
              </a:cxn>
              <a:cxn ang="0">
                <a:pos x="connsiteX2" y="connsiteY2"/>
              </a:cxn>
            </a:cxnLst>
            <a:rect l="l" t="t" r="r" b="b"/>
            <a:pathLst>
              <a:path w="1178284" h="1012839">
                <a:moveTo>
                  <a:pt x="0" y="1002766"/>
                </a:moveTo>
                <a:cubicBezTo>
                  <a:pt x="584088" y="1006013"/>
                  <a:pt x="385023" y="0"/>
                  <a:pt x="594310" y="3524"/>
                </a:cubicBezTo>
                <a:cubicBezTo>
                  <a:pt x="795938" y="4538"/>
                  <a:pt x="583447" y="1012839"/>
                  <a:pt x="1178284" y="1008052"/>
                </a:cubicBezTo>
              </a:path>
            </a:pathLst>
          </a:cu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1248305" y="3209587"/>
            <a:ext cx="1129135" cy="646331"/>
          </a:xfrm>
          <a:prstGeom prst="rect">
            <a:avLst/>
          </a:prstGeom>
          <a:noFill/>
        </p:spPr>
        <p:txBody>
          <a:bodyPr wrap="square" rtlCol="0">
            <a:spAutoFit/>
          </a:bodyPr>
          <a:lstStyle/>
          <a:p>
            <a:pPr algn="r"/>
            <a:r>
              <a:rPr lang="en-US" dirty="0" smtClean="0">
                <a:solidFill>
                  <a:srgbClr val="002060"/>
                </a:solidFill>
              </a:rPr>
              <a:t>1000 </a:t>
            </a:r>
            <a:r>
              <a:rPr lang="en-US" dirty="0" err="1" smtClean="0">
                <a:solidFill>
                  <a:srgbClr val="002060"/>
                </a:solidFill>
              </a:rPr>
              <a:t>rfu</a:t>
            </a:r>
            <a:r>
              <a:rPr lang="en-US" dirty="0" smtClean="0">
                <a:solidFill>
                  <a:srgbClr val="002060"/>
                </a:solidFill>
              </a:rPr>
              <a:t> expected</a:t>
            </a:r>
            <a:endParaRPr lang="en-US" dirty="0" smtClean="0">
              <a:solidFill>
                <a:srgbClr val="006600"/>
              </a:solidFill>
            </a:endParaRPr>
          </a:p>
        </p:txBody>
      </p:sp>
      <p:pic>
        <p:nvPicPr>
          <p:cNvPr id="31" name="Picture 2"/>
          <p:cNvPicPr>
            <a:picLocks noChangeAspect="1" noChangeArrowheads="1"/>
          </p:cNvPicPr>
          <p:nvPr/>
        </p:nvPicPr>
        <p:blipFill>
          <a:blip r:embed="rId3" cstate="print"/>
          <a:srcRect l="35094" t="33121" r="54695" b="52008"/>
          <a:stretch>
            <a:fillRect/>
          </a:stretch>
        </p:blipFill>
        <p:spPr bwMode="auto">
          <a:xfrm>
            <a:off x="4366261" y="2560320"/>
            <a:ext cx="3715230" cy="2888458"/>
          </a:xfrm>
          <a:prstGeom prst="rect">
            <a:avLst/>
          </a:prstGeom>
          <a:noFill/>
          <a:ln w="9525">
            <a:noFill/>
            <a:miter lim="800000"/>
            <a:headEnd/>
            <a:tailEnd/>
          </a:ln>
          <a:effectLst/>
        </p:spPr>
      </p:pic>
      <p:cxnSp>
        <p:nvCxnSpPr>
          <p:cNvPr id="11" name="Straight Connector 10"/>
          <p:cNvCxnSpPr/>
          <p:nvPr/>
        </p:nvCxnSpPr>
        <p:spPr>
          <a:xfrm>
            <a:off x="4344021" y="3366135"/>
            <a:ext cx="1460310" cy="0"/>
          </a:xfrm>
          <a:prstGeom prst="line">
            <a:avLst/>
          </a:prstGeom>
          <a:ln w="25400">
            <a:solidFill>
              <a:srgbClr val="006600"/>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101975" y="3179107"/>
            <a:ext cx="1277667" cy="646331"/>
          </a:xfrm>
          <a:prstGeom prst="rect">
            <a:avLst/>
          </a:prstGeom>
          <a:noFill/>
        </p:spPr>
        <p:txBody>
          <a:bodyPr wrap="square" rtlCol="0">
            <a:spAutoFit/>
          </a:bodyPr>
          <a:lstStyle/>
          <a:p>
            <a:pPr algn="r"/>
            <a:r>
              <a:rPr lang="en-US" dirty="0" smtClean="0">
                <a:solidFill>
                  <a:srgbClr val="002060"/>
                </a:solidFill>
              </a:rPr>
              <a:t>1122 </a:t>
            </a:r>
            <a:r>
              <a:rPr lang="en-US" dirty="0" err="1" smtClean="0">
                <a:solidFill>
                  <a:srgbClr val="002060"/>
                </a:solidFill>
              </a:rPr>
              <a:t>rfu</a:t>
            </a:r>
            <a:endParaRPr lang="en-US" dirty="0" smtClean="0">
              <a:solidFill>
                <a:srgbClr val="002060"/>
              </a:solidFill>
            </a:endParaRPr>
          </a:p>
          <a:p>
            <a:pPr algn="r"/>
            <a:r>
              <a:rPr lang="en-US" dirty="0" smtClean="0">
                <a:solidFill>
                  <a:srgbClr val="002060"/>
                </a:solidFill>
              </a:rPr>
              <a:t>observed</a:t>
            </a:r>
            <a:endParaRPr lang="en-US" dirty="0" smtClean="0">
              <a:solidFill>
                <a:srgbClr val="006600"/>
              </a:solidFill>
            </a:endParaRPr>
          </a:p>
        </p:txBody>
      </p:sp>
      <p:cxnSp>
        <p:nvCxnSpPr>
          <p:cNvPr id="45" name="Straight Connector 44"/>
          <p:cNvCxnSpPr/>
          <p:nvPr/>
        </p:nvCxnSpPr>
        <p:spPr>
          <a:xfrm>
            <a:off x="396240" y="5326380"/>
            <a:ext cx="1249998"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4" cstate="print"/>
          <a:srcRect l="11911" t="28309" r="72259" b="50113"/>
          <a:stretch>
            <a:fillRect/>
          </a:stretch>
        </p:blipFill>
        <p:spPr bwMode="auto">
          <a:xfrm>
            <a:off x="562073" y="1830705"/>
            <a:ext cx="2539902" cy="4480588"/>
          </a:xfrm>
          <a:prstGeom prst="rect">
            <a:avLst/>
          </a:prstGeom>
          <a:noFill/>
          <a:ln w="9525">
            <a:noFill/>
            <a:miter lim="800000"/>
            <a:headEnd/>
            <a:tailEnd/>
          </a:ln>
          <a:effectLst/>
        </p:spPr>
      </p:pic>
      <p:sp>
        <p:nvSpPr>
          <p:cNvPr id="2" name="Title 1"/>
          <p:cNvSpPr>
            <a:spLocks noGrp="1"/>
          </p:cNvSpPr>
          <p:nvPr>
            <p:ph type="title"/>
          </p:nvPr>
        </p:nvSpPr>
        <p:spPr>
          <a:xfrm>
            <a:off x="457200" y="2488"/>
            <a:ext cx="8229600" cy="1143000"/>
          </a:xfrm>
        </p:spPr>
        <p:txBody>
          <a:bodyPr/>
          <a:lstStyle/>
          <a:p>
            <a:r>
              <a:rPr lang="en-US" sz="3600" dirty="0" smtClean="0"/>
              <a:t>Mixture likelihood without unknowns</a:t>
            </a:r>
            <a:endParaRPr lang="en-US" sz="3600"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3/20/2016</a:t>
            </a:fld>
            <a:endParaRPr lang="en-US"/>
          </a:p>
        </p:txBody>
      </p:sp>
      <p:grpSp>
        <p:nvGrpSpPr>
          <p:cNvPr id="15" name="Group 14"/>
          <p:cNvGrpSpPr/>
          <p:nvPr/>
        </p:nvGrpSpPr>
        <p:grpSpPr>
          <a:xfrm>
            <a:off x="1434448" y="3484916"/>
            <a:ext cx="1640999" cy="1638578"/>
            <a:chOff x="2860198" y="3336926"/>
            <a:chExt cx="1172939" cy="860242"/>
          </a:xfrm>
        </p:grpSpPr>
        <p:sp>
          <p:nvSpPr>
            <p:cNvPr id="11" name="Freeform 10"/>
            <p:cNvSpPr/>
            <p:nvPr/>
          </p:nvSpPr>
          <p:spPr>
            <a:xfrm flipH="1">
              <a:off x="2860198" y="3336926"/>
              <a:ext cx="419432" cy="648104"/>
            </a:xfrm>
            <a:custGeom>
              <a:avLst/>
              <a:gdLst>
                <a:gd name="connsiteX0" fmla="*/ 0 w 3103418"/>
                <a:gd name="connsiteY0" fmla="*/ 0 h 681644"/>
                <a:gd name="connsiteX1" fmla="*/ 3103418 w 3103418"/>
                <a:gd name="connsiteY1" fmla="*/ 681644 h 681644"/>
                <a:gd name="connsiteX0" fmla="*/ 0 w 3103418"/>
                <a:gd name="connsiteY0" fmla="*/ 0 h 681644"/>
                <a:gd name="connsiteX1" fmla="*/ 3103418 w 3103418"/>
                <a:gd name="connsiteY1" fmla="*/ 681644 h 681644"/>
                <a:gd name="connsiteX0" fmla="*/ 0 w 3103418"/>
                <a:gd name="connsiteY0" fmla="*/ 0 h 681644"/>
                <a:gd name="connsiteX1" fmla="*/ 3103418 w 3103418"/>
                <a:gd name="connsiteY1" fmla="*/ 681644 h 681644"/>
                <a:gd name="connsiteX0" fmla="*/ 0 w 3103418"/>
                <a:gd name="connsiteY0" fmla="*/ 0 h 681644"/>
                <a:gd name="connsiteX1" fmla="*/ 3103418 w 3103418"/>
                <a:gd name="connsiteY1" fmla="*/ 681644 h 681644"/>
                <a:gd name="connsiteX0" fmla="*/ 0 w 7449018"/>
                <a:gd name="connsiteY0" fmla="*/ 0 h 681644"/>
                <a:gd name="connsiteX1" fmla="*/ 3103418 w 7449018"/>
                <a:gd name="connsiteY1" fmla="*/ 681644 h 681644"/>
                <a:gd name="connsiteX0" fmla="*/ 0 w 8613313"/>
                <a:gd name="connsiteY0" fmla="*/ 0 h 681644"/>
                <a:gd name="connsiteX1" fmla="*/ 3103418 w 8613313"/>
                <a:gd name="connsiteY1" fmla="*/ 681644 h 681644"/>
                <a:gd name="connsiteX0" fmla="*/ 109531 w 7558549"/>
                <a:gd name="connsiteY0" fmla="*/ 0 h 648104"/>
                <a:gd name="connsiteX1" fmla="*/ 0 w 7558549"/>
                <a:gd name="connsiteY1" fmla="*/ 648104 h 648104"/>
              </a:gdLst>
              <a:ahLst/>
              <a:cxnLst>
                <a:cxn ang="0">
                  <a:pos x="connsiteX0" y="connsiteY0"/>
                </a:cxn>
                <a:cxn ang="0">
                  <a:pos x="connsiteX1" y="connsiteY1"/>
                </a:cxn>
              </a:cxnLst>
              <a:rect l="l" t="t" r="r" b="b"/>
              <a:pathLst>
                <a:path w="7558549" h="648104">
                  <a:moveTo>
                    <a:pt x="109531" y="0"/>
                  </a:moveTo>
                  <a:cubicBezTo>
                    <a:pt x="7558549" y="198232"/>
                    <a:pt x="5509895" y="484303"/>
                    <a:pt x="0" y="648104"/>
                  </a:cubicBezTo>
                </a:path>
              </a:pathLst>
            </a:cu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Freeform 11"/>
            <p:cNvSpPr/>
            <p:nvPr/>
          </p:nvSpPr>
          <p:spPr>
            <a:xfrm>
              <a:off x="3392894" y="3349207"/>
              <a:ext cx="640243" cy="847961"/>
            </a:xfrm>
            <a:custGeom>
              <a:avLst/>
              <a:gdLst>
                <a:gd name="connsiteX0" fmla="*/ 0 w 3103418"/>
                <a:gd name="connsiteY0" fmla="*/ 0 h 681644"/>
                <a:gd name="connsiteX1" fmla="*/ 3103418 w 3103418"/>
                <a:gd name="connsiteY1" fmla="*/ 681644 h 681644"/>
                <a:gd name="connsiteX0" fmla="*/ 0 w 3231098"/>
                <a:gd name="connsiteY0" fmla="*/ 0 h 681644"/>
                <a:gd name="connsiteX1" fmla="*/ 3103418 w 3231098"/>
                <a:gd name="connsiteY1" fmla="*/ 681644 h 681644"/>
                <a:gd name="connsiteX0" fmla="*/ 0 w 3231098"/>
                <a:gd name="connsiteY0" fmla="*/ 0 h 681644"/>
                <a:gd name="connsiteX1" fmla="*/ 3103418 w 3231098"/>
                <a:gd name="connsiteY1" fmla="*/ 681644 h 681644"/>
                <a:gd name="connsiteX0" fmla="*/ 0 w 3231098"/>
                <a:gd name="connsiteY0" fmla="*/ 0 h 727480"/>
                <a:gd name="connsiteX1" fmla="*/ 3023542 w 3231098"/>
                <a:gd name="connsiteY1" fmla="*/ 727480 h 727480"/>
                <a:gd name="connsiteX0" fmla="*/ 0 w 3231098"/>
                <a:gd name="connsiteY0" fmla="*/ 0 h 797341"/>
                <a:gd name="connsiteX1" fmla="*/ 2912013 w 3231098"/>
                <a:gd name="connsiteY1" fmla="*/ 797341 h 797341"/>
                <a:gd name="connsiteX0" fmla="*/ 0 w 2912013"/>
                <a:gd name="connsiteY0" fmla="*/ 0 h 797341"/>
                <a:gd name="connsiteX1" fmla="*/ 2912013 w 2912013"/>
                <a:gd name="connsiteY1" fmla="*/ 797341 h 797341"/>
                <a:gd name="connsiteX0" fmla="*/ 0 w 2896517"/>
                <a:gd name="connsiteY0" fmla="*/ 0 h 794015"/>
                <a:gd name="connsiteX1" fmla="*/ 225212 w 2896517"/>
                <a:gd name="connsiteY1" fmla="*/ 794015 h 794015"/>
                <a:gd name="connsiteX0" fmla="*/ 0 w 3902507"/>
                <a:gd name="connsiteY0" fmla="*/ 0 h 794015"/>
                <a:gd name="connsiteX1" fmla="*/ 225212 w 3902507"/>
                <a:gd name="connsiteY1" fmla="*/ 794015 h 794015"/>
                <a:gd name="connsiteX0" fmla="*/ 129644 w 3677295"/>
                <a:gd name="connsiteY0" fmla="*/ 0 h 799004"/>
                <a:gd name="connsiteX1" fmla="*/ 0 w 3677295"/>
                <a:gd name="connsiteY1" fmla="*/ 799004 h 799004"/>
              </a:gdLst>
              <a:ahLst/>
              <a:cxnLst>
                <a:cxn ang="0">
                  <a:pos x="connsiteX0" y="connsiteY0"/>
                </a:cxn>
                <a:cxn ang="0">
                  <a:pos x="connsiteX1" y="connsiteY1"/>
                </a:cxn>
              </a:cxnLst>
              <a:rect l="l" t="t" r="r" b="b"/>
              <a:pathLst>
                <a:path w="3677295" h="799004">
                  <a:moveTo>
                    <a:pt x="129644" y="0"/>
                  </a:moveTo>
                  <a:cubicBezTo>
                    <a:pt x="3026161" y="301869"/>
                    <a:pt x="3677295" y="658441"/>
                    <a:pt x="0" y="799004"/>
                  </a:cubicBezTo>
                </a:path>
              </a:pathLst>
            </a:cu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13" name="Picture 2"/>
          <p:cNvPicPr>
            <a:picLocks noChangeAspect="1" noChangeArrowheads="1"/>
          </p:cNvPicPr>
          <p:nvPr/>
        </p:nvPicPr>
        <p:blipFill>
          <a:blip r:embed="rId4" cstate="print"/>
          <a:srcRect l="50156" t="25702" r="33165" b="62700"/>
          <a:stretch>
            <a:fillRect/>
          </a:stretch>
        </p:blipFill>
        <p:spPr bwMode="auto">
          <a:xfrm>
            <a:off x="3500685" y="1419225"/>
            <a:ext cx="4974730" cy="4476885"/>
          </a:xfrm>
          <a:prstGeom prst="rect">
            <a:avLst/>
          </a:prstGeom>
          <a:noFill/>
          <a:ln w="9525">
            <a:noFill/>
            <a:miter lim="800000"/>
            <a:headEnd/>
            <a:tailEnd/>
          </a:ln>
          <a:effectLst/>
        </p:spPr>
      </p:pic>
      <p:sp>
        <p:nvSpPr>
          <p:cNvPr id="613" name="Content Placeholder 2"/>
          <p:cNvSpPr txBox="1">
            <a:spLocks/>
          </p:cNvSpPr>
          <p:nvPr/>
        </p:nvSpPr>
        <p:spPr bwMode="auto">
          <a:xfrm>
            <a:off x="524025" y="923925"/>
            <a:ext cx="4505176" cy="9701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tabLst/>
              <a:defRPr/>
            </a:pPr>
            <a:r>
              <a:rPr lang="en-US" sz="2400" dirty="0" smtClean="0">
                <a:latin typeface="+mn-lt"/>
                <a:cs typeface="+mn-cs"/>
              </a:rPr>
              <a:t>Example h</a:t>
            </a:r>
            <a:r>
              <a:rPr kumimoji="0" lang="en-US" sz="2400" i="0" u="none" strike="noStrike" kern="1200" cap="none" spc="0" normalizeH="0" baseline="0" noProof="0" dirty="0" err="1" smtClean="0">
                <a:ln>
                  <a:noFill/>
                </a:ln>
                <a:solidFill>
                  <a:schemeClr val="tx1"/>
                </a:solidFill>
                <a:effectLst/>
                <a:uLnTx/>
                <a:uFillTx/>
                <a:latin typeface="+mn-lt"/>
                <a:ea typeface="+mn-ea"/>
                <a:cs typeface="+mn-cs"/>
              </a:rPr>
              <a:t>ypothesis</a:t>
            </a:r>
            <a:r>
              <a:rPr kumimoji="0" lang="en-US" sz="240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0" fontAlgn="base" latinLnBrk="0" hangingPunct="0">
              <a:lnSpc>
                <a:spcPct val="100000"/>
              </a:lnSpc>
              <a:spcBef>
                <a:spcPct val="20000"/>
              </a:spcBef>
              <a:spcAft>
                <a:spcPct val="0"/>
              </a:spcAft>
              <a:buClrTx/>
              <a:buSzTx/>
              <a:tabLst/>
              <a:defRPr/>
            </a:pPr>
            <a:r>
              <a:rPr kumimoji="0" lang="en-US" sz="2400" i="0" u="none" strike="noStrike" kern="1200" cap="none" spc="0" normalizeH="0" baseline="0" noProof="0" dirty="0" smtClean="0">
                <a:ln>
                  <a:noFill/>
                </a:ln>
                <a:solidFill>
                  <a:schemeClr val="tx1"/>
                </a:solidFill>
                <a:effectLst/>
                <a:uLnTx/>
                <a:uFillTx/>
                <a:latin typeface="+mn-lt"/>
                <a:ea typeface="+mn-ea"/>
                <a:cs typeface="+mn-cs"/>
              </a:rPr>
              <a:t>Mixture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is G+C, proportion 5:4</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20" name="Group 19"/>
          <p:cNvGrpSpPr/>
          <p:nvPr/>
        </p:nvGrpSpPr>
        <p:grpSpPr>
          <a:xfrm>
            <a:off x="2719103" y="3240725"/>
            <a:ext cx="6261713" cy="3489671"/>
            <a:chOff x="2719103" y="3240725"/>
            <a:chExt cx="6261713" cy="3489671"/>
          </a:xfrm>
        </p:grpSpPr>
        <p:sp>
          <p:nvSpPr>
            <p:cNvPr id="18" name="Freeform 17"/>
            <p:cNvSpPr/>
            <p:nvPr/>
          </p:nvSpPr>
          <p:spPr>
            <a:xfrm flipV="1">
              <a:off x="2719103" y="3240725"/>
              <a:ext cx="6261713" cy="3489671"/>
            </a:xfrm>
            <a:custGeom>
              <a:avLst/>
              <a:gdLst>
                <a:gd name="connsiteX0" fmla="*/ 0 w 3105150"/>
                <a:gd name="connsiteY0" fmla="*/ 0 h 862012"/>
                <a:gd name="connsiteX1" fmla="*/ 2457450 w 3105150"/>
                <a:gd name="connsiteY1" fmla="*/ 509587 h 862012"/>
                <a:gd name="connsiteX2" fmla="*/ 2828925 w 3105150"/>
                <a:gd name="connsiteY2" fmla="*/ 862012 h 862012"/>
                <a:gd name="connsiteX3" fmla="*/ 2828925 w 3105150"/>
                <a:gd name="connsiteY3" fmla="*/ 862012 h 862012"/>
                <a:gd name="connsiteX4" fmla="*/ 3105150 w 3105150"/>
                <a:gd name="connsiteY4" fmla="*/ 823912 h 862012"/>
                <a:gd name="connsiteX0" fmla="*/ 0 w 3105150"/>
                <a:gd name="connsiteY0" fmla="*/ 0 h 862012"/>
                <a:gd name="connsiteX1" fmla="*/ 2457450 w 3105150"/>
                <a:gd name="connsiteY1" fmla="*/ 509587 h 862012"/>
                <a:gd name="connsiteX2" fmla="*/ 2828925 w 3105150"/>
                <a:gd name="connsiteY2" fmla="*/ 862012 h 862012"/>
                <a:gd name="connsiteX3" fmla="*/ 3105150 w 3105150"/>
                <a:gd name="connsiteY3" fmla="*/ 823912 h 862012"/>
                <a:gd name="connsiteX0" fmla="*/ 0 w 3105150"/>
                <a:gd name="connsiteY0" fmla="*/ 0 h 823912"/>
                <a:gd name="connsiteX1" fmla="*/ 2457450 w 3105150"/>
                <a:gd name="connsiteY1" fmla="*/ 509587 h 823912"/>
                <a:gd name="connsiteX2" fmla="*/ 3105150 w 3105150"/>
                <a:gd name="connsiteY2" fmla="*/ 823912 h 823912"/>
                <a:gd name="connsiteX0" fmla="*/ 0 w 3105150"/>
                <a:gd name="connsiteY0" fmla="*/ 0 h 823912"/>
                <a:gd name="connsiteX1" fmla="*/ 2457450 w 3105150"/>
                <a:gd name="connsiteY1" fmla="*/ 509587 h 823912"/>
                <a:gd name="connsiteX2" fmla="*/ 3105150 w 3105150"/>
                <a:gd name="connsiteY2" fmla="*/ 823912 h 823912"/>
                <a:gd name="connsiteX0" fmla="*/ 0 w 3105150"/>
                <a:gd name="connsiteY0" fmla="*/ 0 h 823912"/>
                <a:gd name="connsiteX1" fmla="*/ 2457450 w 3105150"/>
                <a:gd name="connsiteY1" fmla="*/ 509587 h 823912"/>
                <a:gd name="connsiteX2" fmla="*/ 3105150 w 3105150"/>
                <a:gd name="connsiteY2" fmla="*/ 823912 h 823912"/>
                <a:gd name="connsiteX0" fmla="*/ 0 w 3265488"/>
                <a:gd name="connsiteY0" fmla="*/ 0 h 823912"/>
                <a:gd name="connsiteX1" fmla="*/ 2747963 w 3265488"/>
                <a:gd name="connsiteY1" fmla="*/ 242887 h 823912"/>
                <a:gd name="connsiteX2" fmla="*/ 3105150 w 3265488"/>
                <a:gd name="connsiteY2" fmla="*/ 823912 h 823912"/>
                <a:gd name="connsiteX0" fmla="*/ 0 w 3232944"/>
                <a:gd name="connsiteY0" fmla="*/ 0 h 914400"/>
                <a:gd name="connsiteX1" fmla="*/ 2747963 w 3232944"/>
                <a:gd name="connsiteY1" fmla="*/ 242887 h 914400"/>
                <a:gd name="connsiteX2" fmla="*/ 2909887 w 3232944"/>
                <a:gd name="connsiteY2" fmla="*/ 914400 h 914400"/>
                <a:gd name="connsiteX0" fmla="*/ 0 w 3260725"/>
                <a:gd name="connsiteY0" fmla="*/ 0 h 914400"/>
                <a:gd name="connsiteX1" fmla="*/ 2747963 w 3260725"/>
                <a:gd name="connsiteY1" fmla="*/ 242887 h 914400"/>
                <a:gd name="connsiteX2" fmla="*/ 2909887 w 3260725"/>
                <a:gd name="connsiteY2" fmla="*/ 914400 h 914400"/>
                <a:gd name="connsiteX0" fmla="*/ 0 w 3216276"/>
                <a:gd name="connsiteY0" fmla="*/ 0 h 914400"/>
                <a:gd name="connsiteX1" fmla="*/ 2747963 w 3216276"/>
                <a:gd name="connsiteY1" fmla="*/ 242887 h 914400"/>
                <a:gd name="connsiteX2" fmla="*/ 2809875 w 3216276"/>
                <a:gd name="connsiteY2" fmla="*/ 914400 h 914400"/>
                <a:gd name="connsiteX0" fmla="*/ 0 w 3216276"/>
                <a:gd name="connsiteY0" fmla="*/ 0 h 914400"/>
                <a:gd name="connsiteX1" fmla="*/ 2747963 w 3216276"/>
                <a:gd name="connsiteY1" fmla="*/ 242887 h 914400"/>
                <a:gd name="connsiteX2" fmla="*/ 2809875 w 3216276"/>
                <a:gd name="connsiteY2" fmla="*/ 914400 h 914400"/>
                <a:gd name="connsiteX0" fmla="*/ 0 w 3230370"/>
                <a:gd name="connsiteY0" fmla="*/ 0 h 867361"/>
                <a:gd name="connsiteX1" fmla="*/ 2747963 w 3230370"/>
                <a:gd name="connsiteY1" fmla="*/ 242887 h 867361"/>
                <a:gd name="connsiteX2" fmla="*/ 2894443 w 3230370"/>
                <a:gd name="connsiteY2" fmla="*/ 867361 h 867361"/>
                <a:gd name="connsiteX0" fmla="*/ 0 w 3230370"/>
                <a:gd name="connsiteY0" fmla="*/ 445654 h 1313015"/>
                <a:gd name="connsiteX1" fmla="*/ 2747963 w 3230370"/>
                <a:gd name="connsiteY1" fmla="*/ 688541 h 1313015"/>
                <a:gd name="connsiteX2" fmla="*/ 2894443 w 3230370"/>
                <a:gd name="connsiteY2" fmla="*/ 1313015 h 1313015"/>
                <a:gd name="connsiteX0" fmla="*/ 0 w 3250631"/>
                <a:gd name="connsiteY0" fmla="*/ 445654 h 940321"/>
                <a:gd name="connsiteX1" fmla="*/ 2747963 w 3250631"/>
                <a:gd name="connsiteY1" fmla="*/ 688541 h 940321"/>
                <a:gd name="connsiteX2" fmla="*/ 3016010 w 3250631"/>
                <a:gd name="connsiteY2" fmla="*/ 940321 h 940321"/>
                <a:gd name="connsiteX0" fmla="*/ 0 w 3524671"/>
                <a:gd name="connsiteY0" fmla="*/ 445654 h 1030782"/>
                <a:gd name="connsiteX1" fmla="*/ 2747963 w 3524671"/>
                <a:gd name="connsiteY1" fmla="*/ 688541 h 1030782"/>
                <a:gd name="connsiteX2" fmla="*/ 3359571 w 3524671"/>
                <a:gd name="connsiteY2" fmla="*/ 1030782 h 1030782"/>
                <a:gd name="connsiteX0" fmla="*/ 0 w 3359571"/>
                <a:gd name="connsiteY0" fmla="*/ 445654 h 1487834"/>
                <a:gd name="connsiteX1" fmla="*/ 2747963 w 3359571"/>
                <a:gd name="connsiteY1" fmla="*/ 688541 h 1487834"/>
                <a:gd name="connsiteX2" fmla="*/ 3359571 w 3359571"/>
                <a:gd name="connsiteY2" fmla="*/ 1030782 h 1487834"/>
                <a:gd name="connsiteX0" fmla="*/ 0 w 3359571"/>
                <a:gd name="connsiteY0" fmla="*/ 0 h 1042180"/>
                <a:gd name="connsiteX1" fmla="*/ 2747963 w 3359571"/>
                <a:gd name="connsiteY1" fmla="*/ 242887 h 1042180"/>
                <a:gd name="connsiteX2" fmla="*/ 3359571 w 3359571"/>
                <a:gd name="connsiteY2" fmla="*/ 585128 h 1042180"/>
                <a:gd name="connsiteX0" fmla="*/ 0 w 3359571"/>
                <a:gd name="connsiteY0" fmla="*/ 0 h 585128"/>
                <a:gd name="connsiteX1" fmla="*/ 2747963 w 3359571"/>
                <a:gd name="connsiteY1" fmla="*/ 242887 h 585128"/>
                <a:gd name="connsiteX2" fmla="*/ 2848449 w 3359571"/>
                <a:gd name="connsiteY2" fmla="*/ 488162 h 585128"/>
                <a:gd name="connsiteX3" fmla="*/ 3359571 w 3359571"/>
                <a:gd name="connsiteY3" fmla="*/ 585128 h 585128"/>
                <a:gd name="connsiteX0" fmla="*/ 0 w 3359571"/>
                <a:gd name="connsiteY0" fmla="*/ 0 h 585128"/>
                <a:gd name="connsiteX1" fmla="*/ 2747963 w 3359571"/>
                <a:gd name="connsiteY1" fmla="*/ 242887 h 585128"/>
                <a:gd name="connsiteX2" fmla="*/ 3359571 w 3359571"/>
                <a:gd name="connsiteY2" fmla="*/ 585128 h 585128"/>
                <a:gd name="connsiteX0" fmla="*/ 0 w 3294207"/>
                <a:gd name="connsiteY0" fmla="*/ 314000 h 597337"/>
                <a:gd name="connsiteX1" fmla="*/ 2747963 w 3294207"/>
                <a:gd name="connsiteY1" fmla="*/ 556887 h 597337"/>
                <a:gd name="connsiteX2" fmla="*/ 3277462 w 3294207"/>
                <a:gd name="connsiteY2" fmla="*/ 71300 h 597337"/>
                <a:gd name="connsiteX0" fmla="*/ 0 w 3294207"/>
                <a:gd name="connsiteY0" fmla="*/ 608143 h 891480"/>
                <a:gd name="connsiteX1" fmla="*/ 2747963 w 3294207"/>
                <a:gd name="connsiteY1" fmla="*/ 851030 h 891480"/>
                <a:gd name="connsiteX2" fmla="*/ 3277462 w 3294207"/>
                <a:gd name="connsiteY2" fmla="*/ 365443 h 891480"/>
                <a:gd name="connsiteX0" fmla="*/ 0 w 3347853"/>
                <a:gd name="connsiteY0" fmla="*/ 608143 h 1257548"/>
                <a:gd name="connsiteX1" fmla="*/ 2747963 w 3347853"/>
                <a:gd name="connsiteY1" fmla="*/ 851030 h 1257548"/>
                <a:gd name="connsiteX2" fmla="*/ 3277462 w 3347853"/>
                <a:gd name="connsiteY2" fmla="*/ 365443 h 1257548"/>
                <a:gd name="connsiteX0" fmla="*/ 0 w 3294207"/>
                <a:gd name="connsiteY0" fmla="*/ 608143 h 891480"/>
                <a:gd name="connsiteX1" fmla="*/ 2747963 w 3294207"/>
                <a:gd name="connsiteY1" fmla="*/ 851030 h 891480"/>
                <a:gd name="connsiteX2" fmla="*/ 3277462 w 3294207"/>
                <a:gd name="connsiteY2" fmla="*/ 365443 h 891480"/>
                <a:gd name="connsiteX0" fmla="*/ 0 w 3277462"/>
                <a:gd name="connsiteY0" fmla="*/ 1019357 h 1019357"/>
                <a:gd name="connsiteX1" fmla="*/ 2166977 w 3277462"/>
                <a:gd name="connsiteY1" fmla="*/ 40450 h 1019357"/>
                <a:gd name="connsiteX2" fmla="*/ 3277462 w 3277462"/>
                <a:gd name="connsiteY2" fmla="*/ 776657 h 1019357"/>
                <a:gd name="connsiteX0" fmla="*/ 0 w 3220175"/>
                <a:gd name="connsiteY0" fmla="*/ 1102317 h 1102317"/>
                <a:gd name="connsiteX1" fmla="*/ 2166977 w 3220175"/>
                <a:gd name="connsiteY1" fmla="*/ 123410 h 1102317"/>
                <a:gd name="connsiteX2" fmla="*/ 3220175 w 3220175"/>
                <a:gd name="connsiteY2" fmla="*/ 361850 h 1102317"/>
                <a:gd name="connsiteX0" fmla="*/ 0 w 3787028"/>
                <a:gd name="connsiteY0" fmla="*/ 1382272 h 1382272"/>
                <a:gd name="connsiteX1" fmla="*/ 2166977 w 3787028"/>
                <a:gd name="connsiteY1" fmla="*/ 403365 h 1382272"/>
                <a:gd name="connsiteX2" fmla="*/ 3220175 w 3787028"/>
                <a:gd name="connsiteY2" fmla="*/ 641805 h 1382272"/>
                <a:gd name="connsiteX0" fmla="*/ 0 w 3620166"/>
                <a:gd name="connsiteY0" fmla="*/ 1029157 h 1029157"/>
                <a:gd name="connsiteX1" fmla="*/ 2166977 w 3620166"/>
                <a:gd name="connsiteY1" fmla="*/ 50250 h 1029157"/>
                <a:gd name="connsiteX2" fmla="*/ 3053313 w 3620166"/>
                <a:gd name="connsiteY2" fmla="*/ 727659 h 1029157"/>
                <a:gd name="connsiteX0" fmla="*/ 0 w 3620166"/>
                <a:gd name="connsiteY0" fmla="*/ 943304 h 943304"/>
                <a:gd name="connsiteX1" fmla="*/ 2025747 w 3620166"/>
                <a:gd name="connsiteY1" fmla="*/ 147165 h 943304"/>
                <a:gd name="connsiteX2" fmla="*/ 3053313 w 3620166"/>
                <a:gd name="connsiteY2" fmla="*/ 641806 h 943304"/>
                <a:gd name="connsiteX0" fmla="*/ 0 w 3620166"/>
                <a:gd name="connsiteY0" fmla="*/ 943303 h 1303162"/>
                <a:gd name="connsiteX1" fmla="*/ 2025747 w 3620166"/>
                <a:gd name="connsiteY1" fmla="*/ 147164 h 1303162"/>
                <a:gd name="connsiteX2" fmla="*/ 3053313 w 3620166"/>
                <a:gd name="connsiteY2" fmla="*/ 641805 h 1303162"/>
                <a:gd name="connsiteX0" fmla="*/ 0 w 3620166"/>
                <a:gd name="connsiteY0" fmla="*/ 1303309 h 1663170"/>
                <a:gd name="connsiteX1" fmla="*/ 2025747 w 3620166"/>
                <a:gd name="connsiteY1" fmla="*/ 507170 h 1663170"/>
                <a:gd name="connsiteX2" fmla="*/ 3053313 w 3620166"/>
                <a:gd name="connsiteY2" fmla="*/ 1001811 h 1663170"/>
                <a:gd name="connsiteX0" fmla="*/ 0 w 3620166"/>
                <a:gd name="connsiteY0" fmla="*/ 1294168 h 1663169"/>
                <a:gd name="connsiteX1" fmla="*/ 2166977 w 3620166"/>
                <a:gd name="connsiteY1" fmla="*/ 507169 h 1663169"/>
                <a:gd name="connsiteX2" fmla="*/ 3053313 w 3620166"/>
                <a:gd name="connsiteY2" fmla="*/ 992670 h 1663169"/>
                <a:gd name="connsiteX0" fmla="*/ 0 w 3513375"/>
                <a:gd name="connsiteY0" fmla="*/ 1294169 h 1663169"/>
                <a:gd name="connsiteX1" fmla="*/ 2166977 w 3513375"/>
                <a:gd name="connsiteY1" fmla="*/ 507170 h 1663169"/>
                <a:gd name="connsiteX2" fmla="*/ 3053313 w 3513375"/>
                <a:gd name="connsiteY2" fmla="*/ 992671 h 1663169"/>
                <a:gd name="connsiteX0" fmla="*/ 0 w 3513375"/>
                <a:gd name="connsiteY0" fmla="*/ 1605952 h 1605952"/>
                <a:gd name="connsiteX1" fmla="*/ 877082 w 3513375"/>
                <a:gd name="connsiteY1" fmla="*/ 131167 h 1605952"/>
                <a:gd name="connsiteX2" fmla="*/ 2166977 w 3513375"/>
                <a:gd name="connsiteY2" fmla="*/ 818953 h 1605952"/>
                <a:gd name="connsiteX3" fmla="*/ 3053313 w 3513375"/>
                <a:gd name="connsiteY3" fmla="*/ 1304454 h 1605952"/>
                <a:gd name="connsiteX0" fmla="*/ 0 w 3513375"/>
                <a:gd name="connsiteY0" fmla="*/ 4050356 h 4050356"/>
                <a:gd name="connsiteX1" fmla="*/ 877082 w 3513375"/>
                <a:gd name="connsiteY1" fmla="*/ 2575571 h 4050356"/>
                <a:gd name="connsiteX2" fmla="*/ 2166977 w 3513375"/>
                <a:gd name="connsiteY2" fmla="*/ 507169 h 4050356"/>
                <a:gd name="connsiteX3" fmla="*/ 3053313 w 3513375"/>
                <a:gd name="connsiteY3" fmla="*/ 3748858 h 4050356"/>
                <a:gd name="connsiteX0" fmla="*/ 0 w 5342175"/>
                <a:gd name="connsiteY0" fmla="*/ 4050357 h 4050357"/>
                <a:gd name="connsiteX1" fmla="*/ 877082 w 5342175"/>
                <a:gd name="connsiteY1" fmla="*/ 2575572 h 4050357"/>
                <a:gd name="connsiteX2" fmla="*/ 2166977 w 5342175"/>
                <a:gd name="connsiteY2" fmla="*/ 507170 h 4050357"/>
                <a:gd name="connsiteX3" fmla="*/ 4882113 w 5342175"/>
                <a:gd name="connsiteY3" fmla="*/ 497493 h 4050357"/>
                <a:gd name="connsiteX0" fmla="*/ 0 w 4882113"/>
                <a:gd name="connsiteY0" fmla="*/ 3552863 h 3552863"/>
                <a:gd name="connsiteX1" fmla="*/ 877082 w 4882113"/>
                <a:gd name="connsiteY1" fmla="*/ 2078078 h 3552863"/>
                <a:gd name="connsiteX2" fmla="*/ 4882113 w 4882113"/>
                <a:gd name="connsiteY2" fmla="*/ -1 h 3552863"/>
                <a:gd name="connsiteX0" fmla="*/ 0 w 4882113"/>
                <a:gd name="connsiteY0" fmla="*/ 3552864 h 3552864"/>
                <a:gd name="connsiteX1" fmla="*/ 877082 w 4882113"/>
                <a:gd name="connsiteY1" fmla="*/ 2078079 h 3552864"/>
                <a:gd name="connsiteX2" fmla="*/ 4882113 w 4882113"/>
                <a:gd name="connsiteY2" fmla="*/ 0 h 3552864"/>
                <a:gd name="connsiteX0" fmla="*/ 0 w 4882113"/>
                <a:gd name="connsiteY0" fmla="*/ 3552864 h 3552864"/>
                <a:gd name="connsiteX1" fmla="*/ 4882113 w 4882113"/>
                <a:gd name="connsiteY1" fmla="*/ 0 h 3552864"/>
                <a:gd name="connsiteX0" fmla="*/ 0 w 4882113"/>
                <a:gd name="connsiteY0" fmla="*/ 3552864 h 3552864"/>
                <a:gd name="connsiteX1" fmla="*/ 4882113 w 4882113"/>
                <a:gd name="connsiteY1" fmla="*/ 0 h 3552864"/>
                <a:gd name="connsiteX0" fmla="*/ 0 w 4882113"/>
                <a:gd name="connsiteY0" fmla="*/ 3048343 h 3048343"/>
                <a:gd name="connsiteX1" fmla="*/ 4882113 w 4882113"/>
                <a:gd name="connsiteY1" fmla="*/ 0 h 3048343"/>
                <a:gd name="connsiteX0" fmla="*/ 0 w 4882113"/>
                <a:gd name="connsiteY0" fmla="*/ 4005875 h 4005875"/>
                <a:gd name="connsiteX1" fmla="*/ 4882113 w 4882113"/>
                <a:gd name="connsiteY1" fmla="*/ 957532 h 4005875"/>
                <a:gd name="connsiteX0" fmla="*/ 0 w 5223337"/>
                <a:gd name="connsiteY0" fmla="*/ 4147544 h 4147544"/>
                <a:gd name="connsiteX1" fmla="*/ 4882113 w 5223337"/>
                <a:gd name="connsiteY1" fmla="*/ 1099201 h 4147544"/>
                <a:gd name="connsiteX0" fmla="*/ 0 w 4909438"/>
                <a:gd name="connsiteY0" fmla="*/ 4005875 h 4005875"/>
                <a:gd name="connsiteX1" fmla="*/ 4568214 w 4909438"/>
                <a:gd name="connsiteY1" fmla="*/ 1873146 h 4005875"/>
                <a:gd name="connsiteX0" fmla="*/ 0 w 6226447"/>
                <a:gd name="connsiteY0" fmla="*/ 4633380 h 4633380"/>
                <a:gd name="connsiteX1" fmla="*/ 4568214 w 6226447"/>
                <a:gd name="connsiteY1" fmla="*/ 2500651 h 4633380"/>
                <a:gd name="connsiteX0" fmla="*/ 0 w 6337284"/>
                <a:gd name="connsiteY0" fmla="*/ 4819316 h 4819316"/>
                <a:gd name="connsiteX1" fmla="*/ 4679051 w 6337284"/>
                <a:gd name="connsiteY1" fmla="*/ 2500651 h 4819316"/>
                <a:gd name="connsiteX0" fmla="*/ 0 w 6261713"/>
                <a:gd name="connsiteY0" fmla="*/ 4808969 h 4808969"/>
                <a:gd name="connsiteX1" fmla="*/ 4679051 w 6261713"/>
                <a:gd name="connsiteY1" fmla="*/ 2490304 h 4808969"/>
                <a:gd name="connsiteX0" fmla="*/ 0 w 6261713"/>
                <a:gd name="connsiteY0" fmla="*/ 4808969 h 4808969"/>
                <a:gd name="connsiteX1" fmla="*/ 4679051 w 6261713"/>
                <a:gd name="connsiteY1" fmla="*/ 2490304 h 4808969"/>
                <a:gd name="connsiteX0" fmla="*/ 0 w 6261713"/>
                <a:gd name="connsiteY0" fmla="*/ 4777927 h 4777927"/>
                <a:gd name="connsiteX1" fmla="*/ 4679051 w 6261713"/>
                <a:gd name="connsiteY1" fmla="*/ 2490303 h 4777927"/>
              </a:gdLst>
              <a:ahLst/>
              <a:cxnLst>
                <a:cxn ang="0">
                  <a:pos x="connsiteX0" y="connsiteY0"/>
                </a:cxn>
                <a:cxn ang="0">
                  <a:pos x="connsiteX1" y="connsiteY1"/>
                </a:cxn>
              </a:cxnLst>
              <a:rect l="l" t="t" r="r" b="b"/>
              <a:pathLst>
                <a:path w="6261713" h="4777927">
                  <a:moveTo>
                    <a:pt x="0" y="4777927"/>
                  </a:moveTo>
                  <a:cubicBezTo>
                    <a:pt x="1149699" y="772052"/>
                    <a:pt x="6261713" y="-1"/>
                    <a:pt x="4679051" y="2490303"/>
                  </a:cubicBezTo>
                </a:path>
              </a:pathLst>
            </a:custGeom>
            <a:ln w="25400">
              <a:solidFill>
                <a:schemeClr val="tx2">
                  <a:lumMod val="5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18"/>
            <p:cNvSpPr/>
            <p:nvPr/>
          </p:nvSpPr>
          <p:spPr>
            <a:xfrm flipV="1">
              <a:off x="4792192" y="4523905"/>
              <a:ext cx="1510542" cy="1139051"/>
            </a:xfrm>
            <a:custGeom>
              <a:avLst/>
              <a:gdLst>
                <a:gd name="connsiteX0" fmla="*/ 0 w 433387"/>
                <a:gd name="connsiteY0" fmla="*/ 0 h 752475"/>
                <a:gd name="connsiteX1" fmla="*/ 433387 w 433387"/>
                <a:gd name="connsiteY1" fmla="*/ 752475 h 752475"/>
                <a:gd name="connsiteX0" fmla="*/ 0 w 452324"/>
                <a:gd name="connsiteY0" fmla="*/ 0 h 760591"/>
                <a:gd name="connsiteX1" fmla="*/ 452324 w 452324"/>
                <a:gd name="connsiteY1" fmla="*/ 760591 h 760591"/>
                <a:gd name="connsiteX0" fmla="*/ 0 w 452324"/>
                <a:gd name="connsiteY0" fmla="*/ 0 h 760591"/>
                <a:gd name="connsiteX1" fmla="*/ 452324 w 452324"/>
                <a:gd name="connsiteY1" fmla="*/ 760591 h 760591"/>
                <a:gd name="connsiteX0" fmla="*/ 0 w 673100"/>
                <a:gd name="connsiteY0" fmla="*/ 0 h 771413"/>
                <a:gd name="connsiteX1" fmla="*/ 673100 w 673100"/>
                <a:gd name="connsiteY1" fmla="*/ 771413 h 771413"/>
                <a:gd name="connsiteX0" fmla="*/ 0 w 673100"/>
                <a:gd name="connsiteY0" fmla="*/ 0 h 772015"/>
                <a:gd name="connsiteX1" fmla="*/ 673100 w 673100"/>
                <a:gd name="connsiteY1" fmla="*/ 771413 h 772015"/>
                <a:gd name="connsiteX0" fmla="*/ 0 w 873334"/>
                <a:gd name="connsiteY0" fmla="*/ 41904 h 57365"/>
                <a:gd name="connsiteX1" fmla="*/ 873334 w 873334"/>
                <a:gd name="connsiteY1" fmla="*/ 0 h 57365"/>
                <a:gd name="connsiteX0" fmla="*/ 29882 w 903216"/>
                <a:gd name="connsiteY0" fmla="*/ 41904 h 57365"/>
                <a:gd name="connsiteX1" fmla="*/ 0 w 903216"/>
                <a:gd name="connsiteY1" fmla="*/ 37133 h 57365"/>
                <a:gd name="connsiteX2" fmla="*/ 903216 w 903216"/>
                <a:gd name="connsiteY2" fmla="*/ 0 h 57365"/>
                <a:gd name="connsiteX0" fmla="*/ 29882 w 903216"/>
                <a:gd name="connsiteY0" fmla="*/ 41904 h 41904"/>
                <a:gd name="connsiteX1" fmla="*/ 0 w 903216"/>
                <a:gd name="connsiteY1" fmla="*/ 37133 h 41904"/>
                <a:gd name="connsiteX2" fmla="*/ 903216 w 903216"/>
                <a:gd name="connsiteY2" fmla="*/ 0 h 41904"/>
                <a:gd name="connsiteX0" fmla="*/ 29882 w 1510542"/>
                <a:gd name="connsiteY0" fmla="*/ 26363 h 1199635"/>
                <a:gd name="connsiteX1" fmla="*/ 0 w 1510542"/>
                <a:gd name="connsiteY1" fmla="*/ 21592 h 1199635"/>
                <a:gd name="connsiteX2" fmla="*/ 1510542 w 1510542"/>
                <a:gd name="connsiteY2" fmla="*/ 1199033 h 1199635"/>
                <a:gd name="connsiteX0" fmla="*/ 29882 w 1510542"/>
                <a:gd name="connsiteY0" fmla="*/ 362707 h 1535979"/>
                <a:gd name="connsiteX1" fmla="*/ 0 w 1510542"/>
                <a:gd name="connsiteY1" fmla="*/ 357936 h 1535979"/>
                <a:gd name="connsiteX2" fmla="*/ 1510542 w 1510542"/>
                <a:gd name="connsiteY2" fmla="*/ 1535377 h 1535979"/>
                <a:gd name="connsiteX0" fmla="*/ 29882 w 1510542"/>
                <a:gd name="connsiteY0" fmla="*/ 310376 h 1483648"/>
                <a:gd name="connsiteX1" fmla="*/ 0 w 1510542"/>
                <a:gd name="connsiteY1" fmla="*/ 305605 h 1483648"/>
                <a:gd name="connsiteX2" fmla="*/ 1510542 w 1510542"/>
                <a:gd name="connsiteY2" fmla="*/ 1483046 h 1483648"/>
                <a:gd name="connsiteX0" fmla="*/ 29882 w 1510542"/>
                <a:gd name="connsiteY0" fmla="*/ 4771 h 1178043"/>
                <a:gd name="connsiteX1" fmla="*/ 0 w 1510542"/>
                <a:gd name="connsiteY1" fmla="*/ 0 h 1178043"/>
                <a:gd name="connsiteX2" fmla="*/ 1510542 w 1510542"/>
                <a:gd name="connsiteY2" fmla="*/ 1177441 h 1178043"/>
                <a:gd name="connsiteX0" fmla="*/ 29882 w 1510542"/>
                <a:gd name="connsiteY0" fmla="*/ 386253 h 1559525"/>
                <a:gd name="connsiteX1" fmla="*/ 0 w 1510542"/>
                <a:gd name="connsiteY1" fmla="*/ 381482 h 1559525"/>
                <a:gd name="connsiteX2" fmla="*/ 1510542 w 1510542"/>
                <a:gd name="connsiteY2" fmla="*/ 1558923 h 1559525"/>
              </a:gdLst>
              <a:ahLst/>
              <a:cxnLst>
                <a:cxn ang="0">
                  <a:pos x="connsiteX0" y="connsiteY0"/>
                </a:cxn>
                <a:cxn ang="0">
                  <a:pos x="connsiteX1" y="connsiteY1"/>
                </a:cxn>
                <a:cxn ang="0">
                  <a:pos x="connsiteX2" y="connsiteY2"/>
                </a:cxn>
              </a:cxnLst>
              <a:rect l="l" t="t" r="r" b="b"/>
              <a:pathLst>
                <a:path w="1510542" h="1559525">
                  <a:moveTo>
                    <a:pt x="29882" y="386253"/>
                  </a:moveTo>
                  <a:lnTo>
                    <a:pt x="0" y="381482"/>
                  </a:lnTo>
                  <a:cubicBezTo>
                    <a:pt x="528867" y="0"/>
                    <a:pt x="921505" y="1559525"/>
                    <a:pt x="1510542" y="1558923"/>
                  </a:cubicBezTo>
                </a:path>
              </a:pathLst>
            </a:custGeom>
            <a:ln w="25400">
              <a:solidFill>
                <a:schemeClr val="tx2">
                  <a:lumMod val="5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628" name="Oval 1627"/>
          <p:cNvSpPr/>
          <p:nvPr/>
        </p:nvSpPr>
        <p:spPr>
          <a:xfrm>
            <a:off x="7519238" y="3408218"/>
            <a:ext cx="831272" cy="355180"/>
          </a:xfrm>
          <a:prstGeom prst="ellipse">
            <a:avLst/>
          </a:prstGeom>
          <a:solidFill>
            <a:schemeClr val="accent3">
              <a:lumMod val="50000"/>
              <a:alpha val="1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 name="TextBox 2047"/>
          <p:cNvSpPr txBox="1"/>
          <p:nvPr/>
        </p:nvSpPr>
        <p:spPr>
          <a:xfrm>
            <a:off x="7186729" y="2743201"/>
            <a:ext cx="1496291" cy="707886"/>
          </a:xfrm>
          <a:prstGeom prst="rect">
            <a:avLst/>
          </a:prstGeom>
          <a:noFill/>
        </p:spPr>
        <p:txBody>
          <a:bodyPr wrap="square" rtlCol="0">
            <a:spAutoFit/>
          </a:bodyPr>
          <a:lstStyle/>
          <a:p>
            <a:pPr algn="ctr"/>
            <a:r>
              <a:rPr lang="en-US" sz="2000" dirty="0" smtClean="0"/>
              <a:t>Stochastic variation</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20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 grpId="0" animBg="1"/>
      <p:bldP spid="2048"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48811</TotalTime>
  <Words>1154</Words>
  <Application>Microsoft Office PowerPoint</Application>
  <PresentationFormat>On-screen Show (4:3)</PresentationFormat>
  <Paragraphs>211</Paragraphs>
  <Slides>17</Slides>
  <Notes>11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Questioning the unquestioned – Rejecting mixture lore of yore</vt:lpstr>
      <vt:lpstr>Mixture characteristics</vt:lpstr>
      <vt:lpstr>Ad hoc “theories”</vt:lpstr>
      <vt:lpstr>Conclusions</vt:lpstr>
      <vt:lpstr>What’s wrong with the old ways?</vt:lpstr>
      <vt:lpstr>Why go continuous?</vt:lpstr>
      <vt:lpstr>Old &amp; New mixture models</vt:lpstr>
      <vt:lpstr>Stochastic variation model</vt:lpstr>
      <vt:lpstr>Mixture likelihood without unknowns</vt:lpstr>
      <vt:lpstr>Mixture likelihood with unknowns</vt:lpstr>
      <vt:lpstr>Coherent dropout model</vt:lpstr>
      <vt:lpstr>Mixture Solution</vt:lpstr>
      <vt:lpstr># of contributors</vt:lpstr>
      <vt:lpstr>Rethinking “contributor”</vt:lpstr>
      <vt:lpstr>Stochastic threshold?</vt:lpstr>
      <vt:lpstr>Insights</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Mythical “Exclusion” Method for Analyzing DNA Mixtures</dc:title>
  <dc:creator>Charles</dc:creator>
  <cp:lastModifiedBy>Charles</cp:lastModifiedBy>
  <cp:revision>1427</cp:revision>
  <dcterms:created xsi:type="dcterms:W3CDTF">2011-02-18T03:58:41Z</dcterms:created>
  <dcterms:modified xsi:type="dcterms:W3CDTF">2016-03-21T02:12:45Z</dcterms:modified>
</cp:coreProperties>
</file>